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5" r:id="rId25"/>
    <p:sldId id="281" r:id="rId26"/>
    <p:sldId id="282" r:id="rId27"/>
    <p:sldId id="283" r:id="rId28"/>
    <p:sldId id="284" r:id="rId29"/>
  </p:sldIdLst>
  <p:sldSz cx="24384000" cy="13716000"/>
  <p:notesSz cx="6858000" cy="9144000"/>
  <p:embeddedFontLst>
    <p:embeddedFont>
      <p:font typeface="Helvetica Neue" panose="020B0604020202020204" charset="0"/>
      <p:regular r:id="rId31"/>
      <p:bold r:id="rId32"/>
      <p:italic r:id="rId33"/>
      <p:boldItalic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rQ1mcyGsIq4f6/UT/5+p/cuHE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8A2888-E78C-464F-B289-86FF4E228708}">
  <a:tblStyle styleId="{438A2888-E78C-464F-B289-86FF4E228708}" styleName="Table_0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3E6"/>
          </a:solidFill>
        </a:fill>
      </a:tcStyle>
    </a:wholeTbl>
    <a:band1H>
      <a:tcTxStyle b="off" i="off"/>
      <a:tcStyle>
        <a:tcBdr/>
        <a:fill>
          <a:solidFill>
            <a:srgbClr val="FDE6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DE6CA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EF3E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FEF3E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DA881DB-DA77-41C3-B69D-23BFFEAB4117}" styleName="Table_1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3"/>
          </a:solidFill>
        </a:fill>
      </a:tcStyle>
    </a:wholeTbl>
    <a:band1H>
      <a:tcTxStyle b="off" i="off"/>
      <a:tcStyle>
        <a:tcBdr/>
        <a:fill>
          <a:solidFill>
            <a:srgbClr val="CAD5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5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Helvetica"/>
          <a:ea typeface="Helvetica"/>
          <a:cs typeface="Helvetic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66EB1BD-CD22-46BF-8086-61C1B3C162CC}" styleName="Table_2">
    <a:wholeTbl>
      <a:tcTxStyle b="off" i="off">
        <a:font>
          <a:latin typeface="Helvetica"/>
          <a:ea typeface="Helvetica"/>
          <a:cs typeface="Helvetica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897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2349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633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21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761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9104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4126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5748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361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203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7740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220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415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499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741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4152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2937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7" name="Google Shape;3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6249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1765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598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8ba70915a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g18ba70915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7151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278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388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95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185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  <p:sp>
        <p:nvSpPr>
          <p:cNvPr id="172" name="Google Shape;1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818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307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44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  <p:sp>
        <p:nvSpPr>
          <p:cNvPr id="204" name="Google Shape;2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909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11600"/>
              <a:buFont typeface="Helvetica Neue"/>
              <a:buNone/>
              <a:defRPr sz="11600">
                <a:solidFill>
                  <a:srgbClr val="1E98FD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Helvetica Neue"/>
              <a:buNone/>
              <a:defRPr sz="35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body" idx="2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Helvetica Neue"/>
              <a:buNone/>
              <a:defRPr sz="6400"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gramma">
  <p:cSld name="Programma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body" idx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7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marL="1371600" lvl="2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marL="1828800" lvl="3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marL="2286000" lvl="4" indent="-2286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chiarazione">
  <p:cSld name="Dichiarazion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8"/>
          <p:cNvSpPr txBox="1">
            <a:spLocks noGrp="1"/>
          </p:cNvSpPr>
          <p:nvPr>
            <p:ph type="body" idx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8400"/>
              <a:buFont typeface="Helvetica Neue"/>
              <a:buNone/>
              <a:defRPr sz="8400">
                <a:solidFill>
                  <a:srgbClr val="1E98FD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">
  <p:cSld name="Citazion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body" idx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2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 sz="8400" b="1">
                <a:solidFill>
                  <a:srgbClr val="FF00D8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3 per pagina">
  <p:cSld name="Foto - 3 per pagina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0"/>
          <p:cNvSpPr>
            <a:spLocks noGrp="1"/>
          </p:cNvSpPr>
          <p:nvPr>
            <p:ph type="pic" idx="2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0"/>
          <p:cNvSpPr>
            <a:spLocks noGrp="1"/>
          </p:cNvSpPr>
          <p:nvPr>
            <p:ph type="pic" idx="3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50"/>
          <p:cNvSpPr>
            <a:spLocks noGrp="1"/>
          </p:cNvSpPr>
          <p:nvPr>
            <p:ph type="pic" idx="4"/>
          </p:nvPr>
        </p:nvSpPr>
        <p:spPr>
          <a:xfrm>
            <a:off x="-4203700" y="0"/>
            <a:ext cx="20573999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0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1"/>
          <p:cNvSpPr>
            <a:spLocks noGrp="1"/>
          </p:cNvSpPr>
          <p:nvPr>
            <p:ph type="pic" idx="2"/>
          </p:nvPr>
        </p:nvSpPr>
        <p:spPr>
          <a:xfrm>
            <a:off x="0" y="-1270000"/>
            <a:ext cx="24384001" cy="16256001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1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2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9"/>
          <p:cNvSpPr>
            <a:spLocks noGrp="1"/>
          </p:cNvSpPr>
          <p:nvPr>
            <p:ph type="pic" idx="2"/>
          </p:nvPr>
        </p:nvSpPr>
        <p:spPr>
          <a:xfrm>
            <a:off x="10185400" y="0"/>
            <a:ext cx="18161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39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E03FF"/>
              </a:buClr>
              <a:buSzPts val="8400"/>
              <a:buFont typeface="Helvetica Neue"/>
              <a:buNone/>
              <a:defRPr>
                <a:solidFill>
                  <a:srgbClr val="5E03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body" idx="3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mazione importante">
  <p:cSld name="Informazione importan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0"/>
          <p:cNvSpPr txBox="1">
            <a:spLocks noGrp="1"/>
          </p:cNvSpPr>
          <p:nvPr>
            <p:ph type="body" idx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E98FD"/>
              </a:buClr>
              <a:buSzPts val="22400"/>
              <a:buFont typeface="Helvetica Neue"/>
              <a:buNone/>
              <a:defRPr sz="22400" b="1">
                <a:solidFill>
                  <a:srgbClr val="1E98FD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body" idx="2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, punti elenco e foto">
  <p:cSld name="1_Titolo, punti elenco e fot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1"/>
          <p:cNvSpPr>
            <a:spLocks noGrp="1"/>
          </p:cNvSpPr>
          <p:nvPr>
            <p:ph type="pic" idx="2"/>
          </p:nvPr>
        </p:nvSpPr>
        <p:spPr>
          <a:xfrm>
            <a:off x="10185400" y="0"/>
            <a:ext cx="18161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E03FF"/>
              </a:buClr>
              <a:buSzPts val="8400"/>
              <a:buFont typeface="Arial"/>
              <a:buNone/>
              <a:defRPr>
                <a:solidFill>
                  <a:srgbClr val="5E03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1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body" idx="3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defRPr sz="5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Font typeface="Helvetica Neue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sldNum" idx="1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foto 2">
  <p:cSld name="Titolo e foto 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2"/>
          <p:cNvSpPr>
            <a:spLocks noGrp="1"/>
          </p:cNvSpPr>
          <p:nvPr>
            <p:ph type="pic" idx="2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42"/>
          <p:cNvSpPr txBox="1">
            <a:spLocks noGrp="1"/>
          </p:cNvSpPr>
          <p:nvPr>
            <p:ph type="title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8400"/>
              <a:buFont typeface="Helvetica Neue"/>
              <a:buNone/>
              <a:defRPr>
                <a:solidFill>
                  <a:srgbClr val="FF00D8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2"/>
          <p:cNvSpPr txBox="1">
            <a:spLocks noGrp="1"/>
          </p:cNvSpPr>
          <p:nvPr>
            <p:ph type="body" idx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punti elenco">
  <p:cSld name="Titolo e punti elenc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3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body" idx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nti elenco">
  <p:cSld name="Punti elenc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>
            <a:spLocks noGrp="1"/>
          </p:cNvSpPr>
          <p:nvPr>
            <p:ph type="body" idx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zione">
  <p:cSld name="Sezion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5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D8"/>
              </a:buClr>
              <a:buSzPts val="11600"/>
              <a:buFont typeface="Helvetica Neue"/>
              <a:buNone/>
              <a:defRPr sz="11600">
                <a:solidFill>
                  <a:srgbClr val="FF00D8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5334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sldNum" idx="12"/>
          </p:nvPr>
        </p:nvSpPr>
        <p:spPr>
          <a:xfrm>
            <a:off x="11973111" y="13116306"/>
            <a:ext cx="425078" cy="43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et.google.com/dcw-yvmf-cnh" TargetMode="External"/><Relationship Id="rId5" Type="http://schemas.openxmlformats.org/officeDocument/2006/relationships/hyperlink" Target="https://meet.google.com/aft-nxwm-wmr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0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0"/>
          <p:cNvSpPr txBox="1"/>
          <p:nvPr/>
        </p:nvSpPr>
        <p:spPr>
          <a:xfrm>
            <a:off x="490209" y="5540025"/>
            <a:ext cx="23403583" cy="490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NOSTRA</a:t>
            </a:r>
            <a:endParaRPr sz="60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endParaRPr sz="60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ORGANIZZAZIONE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25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9" name="Google Shape;79;p20"/>
          <p:cNvCxnSpPr/>
          <p:nvPr/>
        </p:nvCxnSpPr>
        <p:spPr>
          <a:xfrm>
            <a:off x="556491" y="367899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80" name="Google Shape;80;p20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 txBox="1">
            <a:spLocks noGrp="1"/>
          </p:cNvSpPr>
          <p:nvPr>
            <p:ph type="title"/>
          </p:nvPr>
        </p:nvSpPr>
        <p:spPr>
          <a:xfrm>
            <a:off x="1422399" y="-4099664"/>
            <a:ext cx="18583295" cy="552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COMUNI AGLI INDIRIZZI</a:t>
            </a:r>
            <a:endParaRPr sz="8400" b="1" i="0" u="sng" strike="noStrike" cap="none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3744933" y="794657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1422400" y="9906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1574800" y="11430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1269998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0D01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7E0D0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22" name="Google Shape;222;p24"/>
          <p:cNvGrpSpPr/>
          <p:nvPr/>
        </p:nvGrpSpPr>
        <p:grpSpPr>
          <a:xfrm>
            <a:off x="22414523" y="11549698"/>
            <a:ext cx="1742845" cy="1941954"/>
            <a:chOff x="0" y="0"/>
            <a:chExt cx="1524000" cy="1524000"/>
          </a:xfrm>
        </p:grpSpPr>
        <p:sp>
          <p:nvSpPr>
            <p:cNvPr id="223" name="Google Shape;223;p24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24" name="Google Shape;224;p2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25" name="Google Shape;225;p24"/>
          <p:cNvGraphicFramePr/>
          <p:nvPr/>
        </p:nvGraphicFramePr>
        <p:xfrm>
          <a:off x="1574800" y="1701255"/>
          <a:ext cx="19501375" cy="11843525"/>
        </p:xfrm>
        <a:graphic>
          <a:graphicData uri="http://schemas.openxmlformats.org/drawingml/2006/table">
            <a:tbl>
              <a:tblPr firstRow="1" bandRow="1">
                <a:noFill/>
                <a:tableStyleId>{3DA881DB-DA77-41C3-B69D-23BFFEAB4117}</a:tableStyleId>
              </a:tblPr>
              <a:tblGrid>
                <a:gridCol w="10033850"/>
                <a:gridCol w="1566900"/>
                <a:gridCol w="1821775"/>
                <a:gridCol w="1840650"/>
                <a:gridCol w="1717925"/>
                <a:gridCol w="2520275"/>
              </a:tblGrid>
              <a:tr h="131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1° BIENNIO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2° BIENNIO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 ANNO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746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endParaRPr sz="4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</a:t>
                      </a:r>
                      <a:endParaRPr sz="4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426950">
                <a:tc gridSpan="6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i="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Attività e insegnamenti generali comuni agli indirizzi del settore tecnologico</a:t>
                      </a:r>
                      <a:endParaRPr sz="2000" u="none" strike="noStrike" cap="none">
                        <a:solidFill>
                          <a:srgbClr val="C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42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Lingua e letteratura italiana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07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Storia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6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Lingua inglese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5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integrate (Scienze della Terra e Biologia)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1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Diritto ed economia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30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Matematica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57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motorie e sportive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65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Religione cattolica o attività alternative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  <a:tr h="57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integrate (Fisica)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28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integrate (Chimica)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592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Geografia generale ed economica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0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Tecnologia e Tecniche di Rappresentazione Grafica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(1)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2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Tecnologie Informatiche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(2)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15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Scienze e Tecnologie Applicate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</a:tr>
              <a:tr h="615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Complementi di matematica</a:t>
                      </a:r>
                      <a:endParaRPr sz="3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28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Arial"/>
                        <a:buNone/>
                      </a:pPr>
                      <a:r>
                        <a:rPr lang="it-IT" sz="28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grpSp>
        <p:nvGrpSpPr>
          <p:cNvPr id="226" name="Google Shape;226;p24"/>
          <p:cNvGrpSpPr/>
          <p:nvPr/>
        </p:nvGrpSpPr>
        <p:grpSpPr>
          <a:xfrm>
            <a:off x="21944027" y="92312"/>
            <a:ext cx="2182066" cy="6048703"/>
            <a:chOff x="0" y="-5401342"/>
            <a:chExt cx="2806180" cy="7778757"/>
          </a:xfrm>
        </p:grpSpPr>
        <p:pic>
          <p:nvPicPr>
            <p:cNvPr id="227" name="Google Shape;227;p24" descr="Immag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7020" y="-5401342"/>
              <a:ext cx="2459160" cy="24591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24"/>
            <p:cNvSpPr/>
            <p:nvPr/>
          </p:nvSpPr>
          <p:spPr>
            <a:xfrm>
              <a:off x="0" y="1770511"/>
              <a:ext cx="2162251" cy="606904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29" name="Google Shape;229;p24"/>
          <p:cNvGrpSpPr/>
          <p:nvPr/>
        </p:nvGrpSpPr>
        <p:grpSpPr>
          <a:xfrm>
            <a:off x="21769070" y="1909837"/>
            <a:ext cx="2801815" cy="2749060"/>
            <a:chOff x="0" y="-56313"/>
            <a:chExt cx="2162251" cy="2200922"/>
          </a:xfrm>
        </p:grpSpPr>
        <p:pic>
          <p:nvPicPr>
            <p:cNvPr id="230" name="Google Shape;230;p24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9125" y="-56313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24"/>
            <p:cNvSpPr/>
            <p:nvPr/>
          </p:nvSpPr>
          <p:spPr>
            <a:xfrm>
              <a:off x="0" y="1545004"/>
              <a:ext cx="2162251" cy="599605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2" name="Google Shape;232;p24"/>
          <p:cNvGrpSpPr/>
          <p:nvPr/>
        </p:nvGrpSpPr>
        <p:grpSpPr>
          <a:xfrm>
            <a:off x="21769072" y="3726643"/>
            <a:ext cx="2801814" cy="2908626"/>
            <a:chOff x="0" y="0"/>
            <a:chExt cx="2162251" cy="2139149"/>
          </a:xfrm>
        </p:grpSpPr>
        <p:pic>
          <p:nvPicPr>
            <p:cNvPr id="233" name="Google Shape;233;p24" descr="Immag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24"/>
            <p:cNvSpPr/>
            <p:nvPr/>
          </p:nvSpPr>
          <p:spPr>
            <a:xfrm>
              <a:off x="0" y="1537650"/>
              <a:ext cx="2162251" cy="60149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5" name="Google Shape;235;p24"/>
          <p:cNvGrpSpPr/>
          <p:nvPr/>
        </p:nvGrpSpPr>
        <p:grpSpPr>
          <a:xfrm>
            <a:off x="21803350" y="5705460"/>
            <a:ext cx="2791666" cy="2875840"/>
            <a:chOff x="0" y="0"/>
            <a:chExt cx="2162251" cy="2183872"/>
          </a:xfrm>
        </p:grpSpPr>
        <p:pic>
          <p:nvPicPr>
            <p:cNvPr id="236" name="Google Shape;236;p24" descr="Immagin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4"/>
            <p:cNvSpPr/>
            <p:nvPr/>
          </p:nvSpPr>
          <p:spPr>
            <a:xfrm>
              <a:off x="0" y="1605313"/>
              <a:ext cx="2162251" cy="578559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38" name="Google Shape;238;p24"/>
          <p:cNvGrpSpPr/>
          <p:nvPr/>
        </p:nvGrpSpPr>
        <p:grpSpPr>
          <a:xfrm>
            <a:off x="21803350" y="7626803"/>
            <a:ext cx="2838559" cy="2877081"/>
            <a:chOff x="0" y="0"/>
            <a:chExt cx="2162251" cy="2176265"/>
          </a:xfrm>
        </p:grpSpPr>
        <p:pic>
          <p:nvPicPr>
            <p:cNvPr id="239" name="Google Shape;239;p24" descr="Immagin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41827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4"/>
            <p:cNvSpPr/>
            <p:nvPr/>
          </p:nvSpPr>
          <p:spPr>
            <a:xfrm>
              <a:off x="0" y="1605312"/>
              <a:ext cx="2162251" cy="570953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41" name="Google Shape;241;p24"/>
          <p:cNvGrpSpPr/>
          <p:nvPr/>
        </p:nvGrpSpPr>
        <p:grpSpPr>
          <a:xfrm>
            <a:off x="21791770" y="9487528"/>
            <a:ext cx="2921322" cy="3055080"/>
            <a:chOff x="0" y="0"/>
            <a:chExt cx="2162251" cy="2206728"/>
          </a:xfrm>
        </p:grpSpPr>
        <p:pic>
          <p:nvPicPr>
            <p:cNvPr id="242" name="Google Shape;242;p24" descr="Immagin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9125" y="0"/>
              <a:ext cx="1524001" cy="15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24"/>
            <p:cNvSpPr/>
            <p:nvPr/>
          </p:nvSpPr>
          <p:spPr>
            <a:xfrm>
              <a:off x="0" y="1605312"/>
              <a:ext cx="2162251" cy="601416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title"/>
          </p:nvPr>
        </p:nvSpPr>
        <p:spPr>
          <a:xfrm>
            <a:off x="1422400" y="226137"/>
            <a:ext cx="20148063" cy="161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ct val="111111"/>
              <a:buFont typeface="Helvetica Neue"/>
              <a:buNone/>
            </a:pPr>
            <a:r>
              <a:rPr lang="it-IT" sz="6600" b="1" i="0" u="sng" strike="noStrike" cap="none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MATERIE INDIRIZZO GRAFICA E COMUNICAZIONE</a:t>
            </a:r>
            <a:endParaRPr sz="6600" b="1" i="0" u="sng" strike="noStrike" cap="none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49" name="Google Shape;249;p28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250" name="Google Shape;250;p28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51" name="Google Shape;251;p28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52" name="Google Shape;252;p28"/>
          <p:cNvGraphicFramePr/>
          <p:nvPr/>
        </p:nvGraphicFramePr>
        <p:xfrm>
          <a:off x="1422398" y="2692400"/>
          <a:ext cx="20148050" cy="9718550"/>
        </p:xfrm>
        <a:graphic>
          <a:graphicData uri="http://schemas.openxmlformats.org/drawingml/2006/table">
            <a:tbl>
              <a:tblPr firstRow="1" bandRow="1">
                <a:noFill/>
                <a:tableStyleId>{3DA881DB-DA77-41C3-B69D-23BFFEAB4117}</a:tableStyleId>
              </a:tblPr>
              <a:tblGrid>
                <a:gridCol w="12546800"/>
                <a:gridCol w="2301625"/>
                <a:gridCol w="2148175"/>
                <a:gridCol w="3151450"/>
              </a:tblGrid>
              <a:tr h="220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0"/>
                        <a:buFont typeface="Arial"/>
                        <a:buNone/>
                      </a:pPr>
                      <a:r>
                        <a:rPr lang="it-IT" sz="6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DISCIPLINE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2° BIENNIO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 ANNO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123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Helvetica Neue"/>
                        <a:buNone/>
                      </a:pPr>
                      <a:endParaRPr sz="2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1352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Arial"/>
                        <a:buNone/>
                      </a:pPr>
                      <a:r>
                        <a:rPr lang="it-IT" sz="4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Teorie della comunicazione</a:t>
                      </a:r>
                      <a:endParaRPr sz="4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123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Arial"/>
                        <a:buNone/>
                      </a:pPr>
                      <a:r>
                        <a:rPr lang="it-IT" sz="4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Progettazione multimediale</a:t>
                      </a:r>
                      <a:endParaRPr sz="4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(2)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123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Arial"/>
                        <a:buNone/>
                      </a:pPr>
                      <a:r>
                        <a:rPr lang="it-IT" sz="4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Tecnologie dei processi di produzione</a:t>
                      </a:r>
                      <a:endParaRPr sz="4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123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Arial"/>
                        <a:buNone/>
                      </a:pPr>
                      <a:r>
                        <a:rPr lang="it-IT" sz="4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Organizzazione e gestione dei processi produttivi</a:t>
                      </a:r>
                      <a:endParaRPr sz="4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  <a:tr h="123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Arial"/>
                        <a:buNone/>
                      </a:pPr>
                      <a:r>
                        <a:rPr lang="it-IT" sz="40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Laboratori tecnici</a:t>
                      </a:r>
                      <a:endParaRPr sz="4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400"/>
                        <a:buFont typeface="Arial"/>
                        <a:buNone/>
                      </a:pPr>
                      <a:r>
                        <a:rPr lang="it-IT" sz="44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44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3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258" name="Google Shape;258;p53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59" name="Google Shape;259;p53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p53"/>
          <p:cNvSpPr txBox="1"/>
          <p:nvPr/>
        </p:nvSpPr>
        <p:spPr>
          <a:xfrm>
            <a:off x="1948449" y="632287"/>
            <a:ext cx="19715798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TEORIE DELLA COMUNICAZIONE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685" y="3560231"/>
            <a:ext cx="22248260" cy="679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54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267" name="Google Shape;267;p54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68" name="Google Shape;268;p54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9" name="Google Shape;269;p54"/>
          <p:cNvSpPr txBox="1"/>
          <p:nvPr/>
        </p:nvSpPr>
        <p:spPr>
          <a:xfrm>
            <a:off x="1948449" y="632287"/>
            <a:ext cx="19715798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PROGETTAZIONE MULTIMEDIALE</a:t>
            </a:r>
            <a:endParaRPr sz="60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4263" y="2595248"/>
            <a:ext cx="20928409" cy="7375227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1" name="Google Shape;27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665" y="9132786"/>
            <a:ext cx="3130397" cy="430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64496" y="9970475"/>
            <a:ext cx="4938366" cy="35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47155" y="9586143"/>
            <a:ext cx="6838791" cy="384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55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279" name="Google Shape;279;p55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80" name="Google Shape;280;p55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55"/>
          <p:cNvSpPr txBox="1"/>
          <p:nvPr/>
        </p:nvSpPr>
        <p:spPr>
          <a:xfrm>
            <a:off x="1948449" y="632287"/>
            <a:ext cx="19715798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PROGETTAZIONE MULTIMEDIALE</a:t>
            </a:r>
            <a:endParaRPr sz="60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430" y="2587716"/>
            <a:ext cx="20698110" cy="7595637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0826" y="8279036"/>
            <a:ext cx="6210902" cy="5102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56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289" name="Google Shape;289;p56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90" name="Google Shape;290;p56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56"/>
          <p:cNvSpPr txBox="1"/>
          <p:nvPr/>
        </p:nvSpPr>
        <p:spPr>
          <a:xfrm>
            <a:off x="1948449" y="632287"/>
            <a:ext cx="19715798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TECNOLOGIA DEI PROCESSI DI PRODUZIONE</a:t>
            </a:r>
            <a:endParaRPr sz="60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6886" y="2954961"/>
            <a:ext cx="21418924" cy="6786916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886" y="10365562"/>
            <a:ext cx="4456588" cy="296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20696" y="10365562"/>
            <a:ext cx="5532395" cy="287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6"/>
          <p:cNvPicPr preferRelativeResize="0"/>
          <p:nvPr/>
        </p:nvPicPr>
        <p:blipFill rotWithShape="1">
          <a:blip r:embed="rId7">
            <a:alphaModFix/>
          </a:blip>
          <a:srcRect l="3043" t="4110" r="2959" b="4110"/>
          <a:stretch/>
        </p:blipFill>
        <p:spPr>
          <a:xfrm>
            <a:off x="12020312" y="10365562"/>
            <a:ext cx="5410147" cy="287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897681" y="10365562"/>
            <a:ext cx="4329274" cy="290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57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302" name="Google Shape;302;p57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03" name="Google Shape;303;p57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4" name="Google Shape;304;p57"/>
          <p:cNvSpPr txBox="1"/>
          <p:nvPr/>
        </p:nvSpPr>
        <p:spPr>
          <a:xfrm>
            <a:off x="1948449" y="632287"/>
            <a:ext cx="19715798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TECNOLOGIA DEI PROCESSI DI PRODUZIONE</a:t>
            </a:r>
            <a:endParaRPr sz="60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578" y="3241917"/>
            <a:ext cx="23398525" cy="8223251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58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311" name="Google Shape;311;p58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12" name="Google Shape;312;p58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p58"/>
          <p:cNvSpPr txBox="1"/>
          <p:nvPr/>
        </p:nvSpPr>
        <p:spPr>
          <a:xfrm>
            <a:off x="457200" y="632287"/>
            <a:ext cx="21689057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it-IT" sz="54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ORGANIZZAZIONE E GESTIONE DEI PROCESSI PRODUTTIVI</a:t>
            </a:r>
            <a:endParaRPr sz="54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050" y="2088311"/>
            <a:ext cx="21148114" cy="1134308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58"/>
          <p:cNvPicPr preferRelativeResize="0"/>
          <p:nvPr/>
        </p:nvPicPr>
        <p:blipFill rotWithShape="1">
          <a:blip r:embed="rId5">
            <a:alphaModFix/>
          </a:blip>
          <a:srcRect l="4941" r="15450"/>
          <a:stretch/>
        </p:blipFill>
        <p:spPr>
          <a:xfrm>
            <a:off x="7938693" y="5775352"/>
            <a:ext cx="3565988" cy="14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6567" y="9361528"/>
            <a:ext cx="6776371" cy="380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59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322" name="Google Shape;322;p59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23" name="Google Shape;323;p59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59"/>
          <p:cNvSpPr txBox="1"/>
          <p:nvPr/>
        </p:nvSpPr>
        <p:spPr>
          <a:xfrm>
            <a:off x="457200" y="632287"/>
            <a:ext cx="21689057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LABORATORI TECNICI</a:t>
            </a:r>
            <a:endParaRPr sz="60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1859" y="2524877"/>
            <a:ext cx="20199739" cy="9573337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6" name="Google Shape;326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09875" y="3631688"/>
            <a:ext cx="2252651" cy="305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935" y="195721"/>
            <a:ext cx="6250406" cy="2135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64639" y="10162539"/>
            <a:ext cx="4078975" cy="330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95170" y="10238249"/>
            <a:ext cx="3892162" cy="3231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60"/>
          <p:cNvGrpSpPr/>
          <p:nvPr/>
        </p:nvGrpSpPr>
        <p:grpSpPr>
          <a:xfrm>
            <a:off x="22414523" y="389322"/>
            <a:ext cx="1742845" cy="1941954"/>
            <a:chOff x="0" y="0"/>
            <a:chExt cx="1524000" cy="1524000"/>
          </a:xfrm>
        </p:grpSpPr>
        <p:sp>
          <p:nvSpPr>
            <p:cNvPr id="335" name="Google Shape;335;p60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36" name="Google Shape;336;p60" descr="Immagin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60"/>
          <p:cNvSpPr txBox="1"/>
          <p:nvPr/>
        </p:nvSpPr>
        <p:spPr>
          <a:xfrm>
            <a:off x="457200" y="632287"/>
            <a:ext cx="21689057" cy="145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981E5C"/>
                </a:solidFill>
                <a:latin typeface="Arial"/>
                <a:ea typeface="Arial"/>
                <a:cs typeface="Arial"/>
                <a:sym typeface="Arial"/>
              </a:rPr>
              <a:t>LABORATORI TECNICI</a:t>
            </a:r>
            <a:endParaRPr sz="6000" b="1" i="0" u="none" strike="noStrike" cap="none">
              <a:solidFill>
                <a:srgbClr val="981E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953" y="2637247"/>
            <a:ext cx="21717569" cy="673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7437" y="9678414"/>
            <a:ext cx="6171055" cy="3887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0"/>
          <p:cNvPicPr preferRelativeResize="0"/>
          <p:nvPr/>
        </p:nvPicPr>
        <p:blipFill rotWithShape="1">
          <a:blip r:embed="rId6">
            <a:alphaModFix/>
          </a:blip>
          <a:srcRect b="14605"/>
          <a:stretch/>
        </p:blipFill>
        <p:spPr>
          <a:xfrm>
            <a:off x="13666067" y="9678414"/>
            <a:ext cx="8121271" cy="3737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 SIAMO</a:t>
            </a: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3">
            <a:alphaModFix/>
          </a:blip>
          <a:srcRect l="17049" r="14699" b="7667"/>
          <a:stretch/>
        </p:blipFill>
        <p:spPr>
          <a:xfrm>
            <a:off x="7557432" y="3092691"/>
            <a:ext cx="10058400" cy="7675419"/>
          </a:xfrm>
          <a:prstGeom prst="ellipse">
            <a:avLst/>
          </a:prstGeom>
          <a:noFill/>
          <a:ln w="269875" cap="rnd" cmpd="sng">
            <a:solidFill>
              <a:srgbClr val="FBA44E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176"/>
              </a:srgbClr>
            </a:outerShdw>
          </a:effectLst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4">
            <a:alphaModFix/>
          </a:blip>
          <a:srcRect l="5720" r="3956" b="14545"/>
          <a:stretch/>
        </p:blipFill>
        <p:spPr>
          <a:xfrm rot="1033115">
            <a:off x="20044766" y="10030286"/>
            <a:ext cx="3233654" cy="3059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5">
            <a:alphaModFix/>
          </a:blip>
          <a:srcRect b="13406"/>
          <a:stretch/>
        </p:blipFill>
        <p:spPr>
          <a:xfrm rot="988916">
            <a:off x="3160543" y="7457996"/>
            <a:ext cx="3988853" cy="345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6">
            <a:alphaModFix/>
          </a:blip>
          <a:srcRect l="20622" r="24727" b="22133"/>
          <a:stretch/>
        </p:blipFill>
        <p:spPr>
          <a:xfrm rot="323901">
            <a:off x="9014650" y="-364776"/>
            <a:ext cx="2495060" cy="355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7">
            <a:alphaModFix/>
          </a:blip>
          <a:srcRect b="14924"/>
          <a:stretch/>
        </p:blipFill>
        <p:spPr>
          <a:xfrm>
            <a:off x="15245330" y="226134"/>
            <a:ext cx="3260059" cy="277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8">
            <a:alphaModFix/>
          </a:blip>
          <a:srcRect b="12646"/>
          <a:stretch/>
        </p:blipFill>
        <p:spPr>
          <a:xfrm rot="-453446">
            <a:off x="608667" y="10768110"/>
            <a:ext cx="3123988" cy="272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9">
            <a:alphaModFix/>
          </a:blip>
          <a:srcRect b="14545"/>
          <a:stretch/>
        </p:blipFill>
        <p:spPr>
          <a:xfrm rot="1600865">
            <a:off x="19988033" y="2009251"/>
            <a:ext cx="3902923" cy="333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10">
            <a:alphaModFix/>
          </a:blip>
          <a:srcRect b="22891"/>
          <a:stretch/>
        </p:blipFill>
        <p:spPr>
          <a:xfrm rot="-1129184">
            <a:off x="18019703" y="5774326"/>
            <a:ext cx="4716387" cy="363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11">
            <a:alphaModFix/>
          </a:blip>
          <a:srcRect b="13786"/>
          <a:stretch/>
        </p:blipFill>
        <p:spPr>
          <a:xfrm>
            <a:off x="773889" y="2999666"/>
            <a:ext cx="3844677" cy="33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12">
            <a:alphaModFix/>
          </a:blip>
          <a:srcRect b="19858"/>
          <a:stretch/>
        </p:blipFill>
        <p:spPr>
          <a:xfrm rot="-1765350">
            <a:off x="15589764" y="9897252"/>
            <a:ext cx="3720862" cy="298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13">
            <a:alphaModFix/>
          </a:blip>
          <a:srcRect b="19858"/>
          <a:stretch/>
        </p:blipFill>
        <p:spPr>
          <a:xfrm rot="-336786">
            <a:off x="5238126" y="9620233"/>
            <a:ext cx="5330986" cy="427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14">
            <a:alphaModFix/>
          </a:blip>
          <a:srcRect b="13027"/>
          <a:stretch/>
        </p:blipFill>
        <p:spPr>
          <a:xfrm rot="3529616">
            <a:off x="10809472" y="10861981"/>
            <a:ext cx="3021313" cy="2627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"/>
          <p:cNvSpPr txBox="1"/>
          <p:nvPr/>
        </p:nvSpPr>
        <p:spPr>
          <a:xfrm flipH="1">
            <a:off x="641788" y="578761"/>
            <a:ext cx="138634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C2F8"/>
              </a:buClr>
              <a:buSzPts val="8200"/>
              <a:buFont typeface="Helvetica Neue"/>
              <a:buNone/>
            </a:pPr>
            <a:r>
              <a:rPr lang="it-IT" sz="8200" b="1" i="0" u="sng" strike="noStrike" cap="none">
                <a:solidFill>
                  <a:srgbClr val="35C2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ATTIVITÀ DI RECUPERO</a:t>
            </a:r>
            <a:endParaRPr sz="8200" b="1" i="0" u="sng" strike="noStrike" cap="none">
              <a:solidFill>
                <a:srgbClr val="35C2F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29"/>
          <p:cNvSpPr txBox="1"/>
          <p:nvPr/>
        </p:nvSpPr>
        <p:spPr>
          <a:xfrm>
            <a:off x="1270000" y="2190511"/>
            <a:ext cx="11828205" cy="88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C3F8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SPORTELLI HELP </a:t>
            </a:r>
            <a:r>
              <a:rPr lang="it-IT"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attivi durante l’anno e da concordare con l’insegnante</a:t>
            </a:r>
            <a:endParaRPr sz="5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9"/>
          <p:cNvSpPr txBox="1"/>
          <p:nvPr/>
        </p:nvSpPr>
        <p:spPr>
          <a:xfrm>
            <a:off x="13098205" y="3418722"/>
            <a:ext cx="13719629" cy="882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C3F8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CORSI DI RECUPERO </a:t>
            </a:r>
            <a:r>
              <a:rPr lang="it-IT"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termine del secondo periodo</a:t>
            </a:r>
            <a:endParaRPr sz="5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 b="14545"/>
          <a:stretch/>
        </p:blipFill>
        <p:spPr>
          <a:xfrm rot="-2725494">
            <a:off x="15601685" y="-355307"/>
            <a:ext cx="3770787" cy="322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794" y="5010374"/>
            <a:ext cx="11443109" cy="6881596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36195" dist="12700" dir="11400000" algn="tl" rotWithShape="0">
              <a:srgbClr val="000000">
                <a:alpha val="32156"/>
              </a:srgbClr>
            </a:outerShdw>
          </a:effectLst>
        </p:spPr>
      </p:pic>
      <p:pic>
        <p:nvPicPr>
          <p:cNvPr id="350" name="Google Shape;35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4181" y="5476674"/>
            <a:ext cx="10764685" cy="7086751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0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0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57" name="Google Shape;357;p30"/>
          <p:cNvGraphicFramePr/>
          <p:nvPr>
            <p:extLst>
              <p:ext uri="{D42A27DB-BD31-4B8C-83A1-F6EECF244321}">
                <p14:modId xmlns:p14="http://schemas.microsoft.com/office/powerpoint/2010/main" val="3657290174"/>
              </p:ext>
            </p:extLst>
          </p:nvPr>
        </p:nvGraphicFramePr>
        <p:xfrm>
          <a:off x="1269999" y="2209354"/>
          <a:ext cx="19857450" cy="8105000"/>
        </p:xfrm>
        <a:graphic>
          <a:graphicData uri="http://schemas.openxmlformats.org/drawingml/2006/table">
            <a:tbl>
              <a:tblPr firstRow="1" bandRow="1">
                <a:noFill/>
                <a:tableStyleId>{A66EB1BD-CD22-46BF-8086-61C1B3C162CC}</a:tableStyleId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SOSTENIBILE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u="none" strike="noStrike" cap="none" dirty="0" smtClean="0"/>
                        <a:t>COMUNE DI</a:t>
                      </a:r>
                      <a:r>
                        <a:rPr lang="it-IT" sz="2800" u="none" strike="noStrike" cap="none" baseline="0" dirty="0" smtClean="0"/>
                        <a:t> VERONA, ASLL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err="1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IL QUOTIDIANO IN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CLASSE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Biennio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AUTOSTIMA E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RELAZIONE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Operatori AULSS 9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Quinte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TECNICO CAT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Collegio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dei Geometri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1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64" name="Google Shape;364;p31"/>
          <p:cNvGraphicFramePr/>
          <p:nvPr>
            <p:extLst>
              <p:ext uri="{D42A27DB-BD31-4B8C-83A1-F6EECF244321}">
                <p14:modId xmlns:p14="http://schemas.microsoft.com/office/powerpoint/2010/main" val="1625719104"/>
              </p:ext>
            </p:extLst>
          </p:nvPr>
        </p:nvGraphicFramePr>
        <p:xfrm>
          <a:off x="1269999" y="2209354"/>
          <a:ext cx="19857450" cy="8105000"/>
        </p:xfrm>
        <a:graphic>
          <a:graphicData uri="http://schemas.openxmlformats.org/drawingml/2006/table">
            <a:tbl>
              <a:tblPr firstRow="1" bandRow="1">
                <a:noFill/>
                <a:tableStyleId>{A66EB1BD-CD22-46BF-8086-61C1B3C162CC}</a:tableStyleId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Biennio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OLIMPIADI DELLA MATEMATICA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u="none" strike="noStrike" cap="none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FESTIVAL DELLA LETTERATURA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</a:t>
                      </a:r>
                      <a:r>
                        <a:rPr lang="it-IT" sz="2800" b="1" i="0" u="none" strike="noStrike" cap="none" baseline="0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LABORATORIO SOLLECITAZIONI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VERSO LA PROFESSIONE DEL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TOPOGRAFO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2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71" name="Google Shape;371;p32"/>
          <p:cNvGraphicFramePr/>
          <p:nvPr>
            <p:extLst>
              <p:ext uri="{D42A27DB-BD31-4B8C-83A1-F6EECF244321}">
                <p14:modId xmlns:p14="http://schemas.microsoft.com/office/powerpoint/2010/main" val="710478300"/>
              </p:ext>
            </p:extLst>
          </p:nvPr>
        </p:nvGraphicFramePr>
        <p:xfrm>
          <a:off x="1269999" y="2209354"/>
          <a:ext cx="19857450" cy="9726000"/>
        </p:xfrm>
        <a:graphic>
          <a:graphicData uri="http://schemas.openxmlformats.org/drawingml/2006/table">
            <a:tbl>
              <a:tblPr firstRow="1" bandRow="1">
                <a:noFill/>
                <a:tableStyleId>{A66EB1BD-CD22-46BF-8086-61C1B3C162CC}</a:tableStyleId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u="none" strike="noStrike" cap="none" dirty="0">
                        <a:solidFill>
                          <a:srgbClr val="00588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DOCFA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Agenzia del Territorio della Provincia di Verona Collegio Geometri di Verona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Adige via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acqua Passo Resia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err="1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</a:t>
                      </a: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START APP. 4.0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Biennio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STEAM@ITSCANGRANDE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CANGRANDELIFE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2"/>
          <p:cNvPicPr preferRelativeResize="0"/>
          <p:nvPr/>
        </p:nvPicPr>
        <p:blipFill rotWithShape="1">
          <a:blip r:embed="rId3">
            <a:alphaModFix/>
          </a:blip>
          <a:srcRect b="14332"/>
          <a:stretch/>
        </p:blipFill>
        <p:spPr>
          <a:xfrm rot="1389921">
            <a:off x="21614327" y="2098174"/>
            <a:ext cx="2298569" cy="1969077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2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ct val="1000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CURRICOLARI ED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71" name="Google Shape;371;p32"/>
          <p:cNvGraphicFramePr/>
          <p:nvPr>
            <p:extLst>
              <p:ext uri="{D42A27DB-BD31-4B8C-83A1-F6EECF244321}">
                <p14:modId xmlns:p14="http://schemas.microsoft.com/office/powerpoint/2010/main" val="1650368733"/>
              </p:ext>
            </p:extLst>
          </p:nvPr>
        </p:nvGraphicFramePr>
        <p:xfrm>
          <a:off x="1269999" y="2209354"/>
          <a:ext cx="19857450" cy="9726000"/>
        </p:xfrm>
        <a:graphic>
          <a:graphicData uri="http://schemas.openxmlformats.org/drawingml/2006/table">
            <a:tbl>
              <a:tblPr firstRow="1" bandRow="1">
                <a:noFill/>
                <a:tableStyleId>{A66EB1BD-CD22-46BF-8086-61C1B3C162CC}</a:tableStyleId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u="none" strike="noStrike" cap="none" dirty="0">
                        <a:solidFill>
                          <a:srgbClr val="00588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PLAYS MUSIC 4.0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IN PODCAST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STRUMENTI PER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PROGETTARE: LA FOTOGRAFIA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TEATRO</a:t>
                      </a:r>
                      <a:endParaRPr sz="2800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CANGRANDE PALYS CHEES</a:t>
                      </a:r>
                      <a:endParaRPr lang="it-IT"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81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3"/>
          <p:cNvPicPr preferRelativeResize="0"/>
          <p:nvPr/>
        </p:nvPicPr>
        <p:blipFill rotWithShape="1">
          <a:blip r:embed="rId3">
            <a:alphaModFix/>
          </a:blip>
          <a:srcRect b="14335"/>
          <a:stretch/>
        </p:blipFill>
        <p:spPr>
          <a:xfrm rot="1389922">
            <a:off x="21614327" y="2098174"/>
            <a:ext cx="2298569" cy="196907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 txBox="1">
            <a:spLocks noGrp="1"/>
          </p:cNvSpPr>
          <p:nvPr>
            <p:ph type="title"/>
          </p:nvPr>
        </p:nvSpPr>
        <p:spPr>
          <a:xfrm>
            <a:off x="1269999" y="355212"/>
            <a:ext cx="229375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004C7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PROGETTI EXTRACURRICOLARI</a:t>
            </a:r>
            <a:endParaRPr sz="8400" b="1" i="0" u="sng" strike="noStrike" cap="none">
              <a:solidFill>
                <a:srgbClr val="004C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378" name="Google Shape;378;p33"/>
          <p:cNvGraphicFramePr/>
          <p:nvPr>
            <p:extLst>
              <p:ext uri="{D42A27DB-BD31-4B8C-83A1-F6EECF244321}">
                <p14:modId xmlns:p14="http://schemas.microsoft.com/office/powerpoint/2010/main" val="2248443986"/>
              </p:ext>
            </p:extLst>
          </p:nvPr>
        </p:nvGraphicFramePr>
        <p:xfrm>
          <a:off x="1269999" y="2209354"/>
          <a:ext cx="19857450" cy="8105000"/>
        </p:xfrm>
        <a:graphic>
          <a:graphicData uri="http://schemas.openxmlformats.org/drawingml/2006/table">
            <a:tbl>
              <a:tblPr firstRow="1" bandRow="1">
                <a:noFill/>
                <a:tableStyleId>{A66EB1BD-CD22-46BF-8086-61C1B3C162CC}</a:tableStyleId>
              </a:tblPr>
              <a:tblGrid>
                <a:gridCol w="6619150"/>
                <a:gridCol w="6619150"/>
                <a:gridCol w="6619150"/>
              </a:tblGrid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u="none" strike="noStrike" cap="none" dirty="0"/>
                        <a:t>CLASSI</a:t>
                      </a:r>
                      <a:endParaRPr sz="2800" b="1" u="none" strike="noStrike" cap="none" dirty="0"/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PROGETTO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PARTNERS</a:t>
                      </a:r>
                      <a:endParaRPr sz="2800" b="1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AUTOCAD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ARCHICAD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REVIT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Certificazione rilasciata da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Autodesk e Graphisoft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ICDL (International Certification of Digital Literacy)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Certificazione riconosciuta a livello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europeo nelle T.I.C.</a:t>
                      </a:r>
                      <a:endParaRPr sz="2800" b="0" i="0" u="none" strike="noStrike" cap="none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Tutte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CERTIFICAZIONI LINGUA INGLESE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Certificazione rilasciata da </a:t>
                      </a:r>
                      <a:endParaRPr sz="1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Enti Accreditati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/>
                </a:tc>
              </a:tr>
              <a:tr h="162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8B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1" i="0" u="none" strike="noStrike" cap="none" dirty="0" smtClean="0">
                          <a:solidFill>
                            <a:srgbClr val="00588B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Triennio CAT</a:t>
                      </a:r>
                      <a:endParaRPr sz="2800" b="1" i="0" u="none" strike="noStrike" cap="none" dirty="0">
                        <a:solidFill>
                          <a:srgbClr val="00588B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r>
                        <a:rPr lang="it-IT" sz="2800" b="0" i="0" u="none" strike="noStrike" cap="none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NUOVE TECNOLOGIE</a:t>
                      </a:r>
                      <a:r>
                        <a:rPr lang="it-IT" sz="2800" b="0" i="0" u="none" strike="noStrike" cap="none" baseline="0" dirty="0" smtClean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RILIEVO ARCHITETTONICO</a:t>
                      </a: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Helvetica Neue"/>
                        <a:buNone/>
                      </a:pPr>
                      <a:endParaRPr sz="2800" b="0" i="0" u="none" strike="noStrike" cap="none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5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5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35"/>
          <p:cNvCxnSpPr/>
          <p:nvPr/>
        </p:nvCxnSpPr>
        <p:spPr>
          <a:xfrm>
            <a:off x="556491" y="367899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86" name="Google Shape;386;p35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87" name="Google Shape;387;p35"/>
          <p:cNvSpPr txBox="1"/>
          <p:nvPr/>
        </p:nvSpPr>
        <p:spPr>
          <a:xfrm>
            <a:off x="490209" y="4609507"/>
            <a:ext cx="23403583" cy="617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lnSpcReduction="1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60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INCONTRO ON-LINE DEDICATO ALLE ESIGENZE SPECIALI</a:t>
            </a:r>
            <a:endParaRPr sz="60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60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48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48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LUNEDI 12 DICEMBRE DALLE 18:30 </a:t>
            </a:r>
            <a:r>
              <a:rPr lang="it-IT" sz="7200" u="sng">
                <a:solidFill>
                  <a:srgbClr val="1155CC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https://meet.google.com/aft-nxwm-wmr</a:t>
            </a: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480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LUNEDI 20 GENNAIO DALLE 18:30 </a:t>
            </a:r>
            <a:r>
              <a:rPr lang="it-IT" sz="7200" u="sng">
                <a:solidFill>
                  <a:srgbClr val="1155CC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https://meet.google.com/dcw-yvmf-cnh</a:t>
            </a: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endParaRPr sz="720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18ba70915ac_0_0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2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18ba70915ac_0_0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6" cy="139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g18ba70915ac_0_0"/>
          <p:cNvCxnSpPr/>
          <p:nvPr/>
        </p:nvCxnSpPr>
        <p:spPr>
          <a:xfrm>
            <a:off x="556491" y="3678990"/>
            <a:ext cx="23271000" cy="0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95" name="Google Shape;395;g18ba70915ac_0_0"/>
          <p:cNvCxnSpPr/>
          <p:nvPr/>
        </p:nvCxnSpPr>
        <p:spPr>
          <a:xfrm>
            <a:off x="556490" y="10446860"/>
            <a:ext cx="23271000" cy="0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6" name="Google Shape;396;g18ba70915ac_0_0"/>
          <p:cNvSpPr txBox="1"/>
          <p:nvPr/>
        </p:nvSpPr>
        <p:spPr>
          <a:xfrm>
            <a:off x="490209" y="4609507"/>
            <a:ext cx="23403600" cy="6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90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HAI DUBBI??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endParaRPr sz="60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ALZA LA MANO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endParaRPr sz="610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 LA TUA DOMANDA!!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25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7" name="Google Shape;397;g18ba70915ac_0_0"/>
          <p:cNvPicPr preferRelativeResize="0"/>
          <p:nvPr/>
        </p:nvPicPr>
        <p:blipFill rotWithShape="1">
          <a:blip r:embed="rId5">
            <a:alphaModFix/>
          </a:blip>
          <a:srcRect b="16191"/>
          <a:stretch/>
        </p:blipFill>
        <p:spPr>
          <a:xfrm rot="2789800">
            <a:off x="18625001" y="6037344"/>
            <a:ext cx="1895261" cy="158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18ba70915ac_0_0"/>
          <p:cNvPicPr preferRelativeResize="0"/>
          <p:nvPr/>
        </p:nvPicPr>
        <p:blipFill rotWithShape="1">
          <a:blip r:embed="rId6">
            <a:alphaModFix/>
          </a:blip>
          <a:srcRect b="19601"/>
          <a:stretch/>
        </p:blipFill>
        <p:spPr>
          <a:xfrm>
            <a:off x="17968220" y="4293946"/>
            <a:ext cx="2196839" cy="176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8ba70915ac_0_0"/>
          <p:cNvPicPr preferRelativeResize="0"/>
          <p:nvPr/>
        </p:nvPicPr>
        <p:blipFill rotWithShape="1">
          <a:blip r:embed="rId7">
            <a:alphaModFix/>
          </a:blip>
          <a:srcRect b="16499"/>
          <a:stretch/>
        </p:blipFill>
        <p:spPr>
          <a:xfrm>
            <a:off x="21775452" y="7731920"/>
            <a:ext cx="2094277" cy="1748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36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6" name="Google Shape;406;p36"/>
          <p:cNvCxnSpPr/>
          <p:nvPr/>
        </p:nvCxnSpPr>
        <p:spPr>
          <a:xfrm>
            <a:off x="556491" y="367899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07" name="Google Shape;407;p36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08" name="Google Shape;408;p36"/>
          <p:cNvSpPr txBox="1"/>
          <p:nvPr/>
        </p:nvSpPr>
        <p:spPr>
          <a:xfrm>
            <a:off x="490209" y="2834107"/>
            <a:ext cx="23403583" cy="617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200"/>
              <a:buFont typeface="Helvetica Neue"/>
              <a:buNone/>
            </a:pPr>
            <a:r>
              <a:rPr lang="it-IT" sz="1520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 VEDIAMO PRESTO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250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7250" b="1" i="0" u="none" strike="noStrike" cap="non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9" name="Google Shape;409;p36"/>
          <p:cNvPicPr preferRelativeResize="0"/>
          <p:nvPr/>
        </p:nvPicPr>
        <p:blipFill rotWithShape="1">
          <a:blip r:embed="rId5">
            <a:alphaModFix/>
          </a:blip>
          <a:srcRect b="14644"/>
          <a:stretch/>
        </p:blipFill>
        <p:spPr>
          <a:xfrm>
            <a:off x="10262431" y="6726853"/>
            <a:ext cx="3859137" cy="3293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1269998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0D01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7E0D0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ORARIO SETTIMANALE PRE COVID</a:t>
            </a:r>
            <a:endParaRPr sz="8400" b="1" i="0" u="sng" strike="noStrike" cap="none">
              <a:solidFill>
                <a:srgbClr val="7E0D0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48" name="Google Shape;148;p21"/>
          <p:cNvGraphicFramePr/>
          <p:nvPr/>
        </p:nvGraphicFramePr>
        <p:xfrm>
          <a:off x="1269998" y="3506377"/>
          <a:ext cx="21914400" cy="8451675"/>
        </p:xfrm>
        <a:graphic>
          <a:graphicData uri="http://schemas.openxmlformats.org/drawingml/2006/table">
            <a:tbl>
              <a:tblPr firstRow="1" bandRow="1">
                <a:noFill/>
                <a:tableStyleId>{438A2888-E78C-464F-B289-86FF4E228708}</a:tableStyleId>
              </a:tblPr>
              <a:tblGrid>
                <a:gridCol w="3652400"/>
                <a:gridCol w="3652400"/>
                <a:gridCol w="3652400"/>
                <a:gridCol w="3652400"/>
                <a:gridCol w="3652400"/>
                <a:gridCol w="3652400"/>
              </a:tblGrid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endParaRPr sz="36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LUN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MAR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MER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GIO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600"/>
                        <a:buFont typeface="Helvetica Neue"/>
                        <a:buNone/>
                      </a:pPr>
                      <a:r>
                        <a:rPr lang="it-IT" sz="3600" u="none" strike="noStrike" cap="none">
                          <a:solidFill>
                            <a:srgbClr val="B21909"/>
                          </a:solidFill>
                        </a:rPr>
                        <a:t>VEN</a:t>
                      </a:r>
                      <a:endParaRPr sz="3600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7:55 – 8:45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8:45 – 9:35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2^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9:35 – 10:25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3^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10:25 – 10:40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ricreazione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D662"/>
                    </a:solidFill>
                  </a:tcPr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10:40 – 11:30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4^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11:30 – 12:20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5^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12:20 – 13:10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6^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  <a:tr h="939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13:10– 14:00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7^ ora (solo 1°)</a:t>
                      </a: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Font typeface="Helvetica Neue"/>
                        <a:buNone/>
                      </a:pPr>
                      <a:endParaRPr sz="3200" b="1" u="none" strike="noStrike" cap="none">
                        <a:solidFill>
                          <a:srgbClr val="B21909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21909"/>
                        </a:buClr>
                        <a:buSzPts val="3200"/>
                        <a:buFont typeface="Helvetica Neue"/>
                        <a:buNone/>
                      </a:pPr>
                      <a:r>
                        <a:rPr lang="it-IT" sz="3200" b="1" u="none" strike="noStrike" cap="none">
                          <a:solidFill>
                            <a:srgbClr val="B21909"/>
                          </a:solidFill>
                        </a:rPr>
                        <a:t>7^ ora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</a:tr>
            </a:tbl>
          </a:graphicData>
        </a:graphic>
      </p:graphicFrame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13027"/>
          <a:stretch/>
        </p:blipFill>
        <p:spPr>
          <a:xfrm>
            <a:off x="20197095" y="536126"/>
            <a:ext cx="2476092" cy="215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1270000" y="838200"/>
            <a:ext cx="1846893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8400"/>
              <a:buFont typeface="Helvetica Neue"/>
              <a:buNone/>
            </a:pP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635" y="872029"/>
            <a:ext cx="14664730" cy="187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481" y="11377377"/>
            <a:ext cx="16995037" cy="139629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"/>
          <p:cNvSpPr txBox="1"/>
          <p:nvPr/>
        </p:nvSpPr>
        <p:spPr>
          <a:xfrm>
            <a:off x="490209" y="4609508"/>
            <a:ext cx="23403583" cy="490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649"/>
              <a:buFont typeface="Helvetica Neue"/>
              <a:buNone/>
            </a:pP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OFFERTA FORMATIVA 202</a:t>
            </a:r>
            <a:r>
              <a:rPr lang="it-IT" sz="1725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it-IT" sz="17250" b="1" i="0" u="none" strike="noStrike" cap="none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-202</a:t>
            </a:r>
            <a:r>
              <a:rPr lang="it-IT" sz="17250" b="1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sz="17250" b="1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58" name="Google Shape;158;p1"/>
          <p:cNvCxnSpPr/>
          <p:nvPr/>
        </p:nvCxnSpPr>
        <p:spPr>
          <a:xfrm>
            <a:off x="556490" y="321373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9" name="Google Shape;159;p1"/>
          <p:cNvCxnSpPr/>
          <p:nvPr/>
        </p:nvCxnSpPr>
        <p:spPr>
          <a:xfrm>
            <a:off x="556490" y="10446860"/>
            <a:ext cx="23271020" cy="1"/>
          </a:xfrm>
          <a:prstGeom prst="straightConnector1">
            <a:avLst/>
          </a:prstGeom>
          <a:noFill/>
          <a:ln w="25400" cap="flat" cmpd="sng">
            <a:solidFill>
              <a:srgbClr val="929292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8917355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ct val="111111"/>
              <a:buFont typeface="Helvetica Neue"/>
              <a:buNone/>
            </a:pPr>
            <a:r>
              <a:rPr lang="it-IT" sz="8400" b="1" i="0" u="sng" strike="noStrike" cap="none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NOSTRI ALUNNI</a:t>
            </a:r>
            <a:endParaRPr sz="8400" b="1" i="0" u="sng" strike="noStrike" cap="none">
              <a:solidFill>
                <a:srgbClr val="FF2F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16775723" y="3751219"/>
            <a:ext cx="44313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Helvetica Neue"/>
              <a:buNone/>
            </a:pPr>
            <a:r>
              <a:rPr lang="it-IT" sz="60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Grafico</a:t>
            </a:r>
            <a:endParaRPr sz="6000" b="0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539261" y="3751218"/>
            <a:ext cx="786618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Helvetica Neue"/>
              <a:buNone/>
            </a:pPr>
            <a:r>
              <a:rPr lang="it-IT" sz="6000" b="1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Geometra</a:t>
            </a:r>
            <a:endParaRPr sz="6000" b="0" i="0" u="none" strike="noStrike" cap="none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5"/>
          <p:cNvSpPr txBox="1">
            <a:spLocks noGrp="1"/>
          </p:cNvSpPr>
          <p:nvPr>
            <p:ph type="body" idx="1"/>
          </p:nvPr>
        </p:nvSpPr>
        <p:spPr>
          <a:xfrm>
            <a:off x="1270000" y="5435266"/>
            <a:ext cx="7874001" cy="698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Materie tecniche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Piacere nel costruire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Piacere nel progettare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Uso del computer e degli strumenti</a:t>
            </a:r>
            <a:endParaRPr/>
          </a:p>
          <a:p>
            <a:pPr marL="558800" lvl="0" indent="-558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6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Guardare con curiosità a ciò che lo circonda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4800"/>
              <a:buFont typeface="Helvetica Neue"/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68" name="Google Shape;168;p5"/>
          <p:cNvSpPr txBox="1">
            <a:spLocks noGrp="1"/>
          </p:cNvSpPr>
          <p:nvPr>
            <p:ph type="body" idx="1"/>
          </p:nvPr>
        </p:nvSpPr>
        <p:spPr>
          <a:xfrm>
            <a:off x="16248186" y="5435266"/>
            <a:ext cx="7479322" cy="726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558800" lvl="0" indent="-5416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Creatività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Voglia di comunicare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Interesse per le nuove forme di comunicazione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Apertura alle nuove tecnologie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Buone doti di socialità</a:t>
            </a:r>
            <a:endParaRPr/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Char char="•"/>
            </a:pPr>
            <a:r>
              <a:rPr lang="it-IT" sz="3600" b="1">
                <a:solidFill>
                  <a:schemeClr val="dk1"/>
                </a:solidFill>
              </a:rPr>
              <a:t>Osservatore</a:t>
            </a:r>
            <a:endParaRPr sz="3600" b="1">
              <a:solidFill>
                <a:schemeClr val="dk1"/>
              </a:solidFill>
            </a:endParaRPr>
          </a:p>
          <a:p>
            <a:pPr marL="558800" lvl="0" indent="-541655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3600" b="1">
                <a:solidFill>
                  <a:schemeClr val="dk1"/>
                </a:solidFill>
              </a:rPr>
              <a:t>Curiosità</a:t>
            </a:r>
            <a:endParaRPr sz="3600" b="1">
              <a:solidFill>
                <a:schemeClr val="dk1"/>
              </a:solidFill>
            </a:endParaRPr>
          </a:p>
          <a:p>
            <a:pPr marL="558800" lvl="0" indent="-3302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None/>
            </a:pPr>
            <a:endParaRPr sz="36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Helvetica Neue"/>
              <a:buNone/>
            </a:pPr>
            <a:endParaRPr b="1">
              <a:solidFill>
                <a:schemeClr val="dk1"/>
              </a:solidFill>
            </a:endParaRPr>
          </a:p>
        </p:txBody>
      </p:sp>
      <p:pic>
        <p:nvPicPr>
          <p:cNvPr id="169" name="Google Shape;16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8270" y="838200"/>
            <a:ext cx="4764632" cy="620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/>
          <p:nvPr/>
        </p:nvSpPr>
        <p:spPr>
          <a:xfrm>
            <a:off x="15367084" y="2370984"/>
            <a:ext cx="2679405" cy="8617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000"/>
              <a:buFont typeface="Helvetica Neue"/>
              <a:buNone/>
            </a:pPr>
            <a:r>
              <a:rPr lang="it-IT" sz="5000" b="0" i="0" u="none" strike="noStrike" cap="none">
                <a:solidFill>
                  <a:srgbClr val="7030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Indirizzo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16"/>
          <p:cNvGrpSpPr/>
          <p:nvPr/>
        </p:nvGrpSpPr>
        <p:grpSpPr>
          <a:xfrm>
            <a:off x="626563" y="4683833"/>
            <a:ext cx="23093917" cy="5231219"/>
            <a:chOff x="467833" y="3035027"/>
            <a:chExt cx="23093917" cy="5231219"/>
          </a:xfrm>
        </p:grpSpPr>
        <p:grpSp>
          <p:nvGrpSpPr>
            <p:cNvPr id="176" name="Google Shape;176;p16"/>
            <p:cNvGrpSpPr/>
            <p:nvPr/>
          </p:nvGrpSpPr>
          <p:grpSpPr>
            <a:xfrm>
              <a:off x="467833" y="3311474"/>
              <a:ext cx="23093917" cy="4954772"/>
              <a:chOff x="467833" y="3211033"/>
              <a:chExt cx="23093917" cy="4954772"/>
            </a:xfrm>
          </p:grpSpPr>
          <p:pic>
            <p:nvPicPr>
              <p:cNvPr id="177" name="Google Shape;177;p16"/>
              <p:cNvPicPr preferRelativeResize="0"/>
              <p:nvPr/>
            </p:nvPicPr>
            <p:blipFill rotWithShape="1">
              <a:blip r:embed="rId3">
                <a:alphaModFix/>
              </a:blip>
              <a:srcRect t="63550"/>
              <a:stretch/>
            </p:blipFill>
            <p:spPr>
              <a:xfrm>
                <a:off x="647446" y="3211033"/>
                <a:ext cx="22914304" cy="47208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8" name="Google Shape;178;p16"/>
              <p:cNvSpPr/>
              <p:nvPr/>
            </p:nvSpPr>
            <p:spPr>
              <a:xfrm>
                <a:off x="467833" y="7697972"/>
                <a:ext cx="23093915" cy="467833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Helvetica Neue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179" name="Google Shape;179;p16"/>
            <p:cNvSpPr/>
            <p:nvPr/>
          </p:nvSpPr>
          <p:spPr>
            <a:xfrm>
              <a:off x="914400" y="3035027"/>
              <a:ext cx="21477767" cy="446567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80" name="Google Shape;180;p16"/>
          <p:cNvSpPr txBox="1"/>
          <p:nvPr/>
        </p:nvSpPr>
        <p:spPr>
          <a:xfrm>
            <a:off x="3623918" y="2446270"/>
            <a:ext cx="3728592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"/>
              <a:buNone/>
            </a:pPr>
            <a:r>
              <a:rPr lang="it-IT" sz="40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Specializzazioni</a:t>
            </a:r>
            <a:endParaRPr sz="4000" b="0" i="0" u="none" strike="noStrike" cap="non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"/>
          <p:cNvSpPr txBox="1"/>
          <p:nvPr/>
        </p:nvSpPr>
        <p:spPr>
          <a:xfrm>
            <a:off x="1316725" y="4198281"/>
            <a:ext cx="13719600" cy="88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C3F8"/>
              </a:buClr>
              <a:buSzPts val="5000"/>
              <a:buFont typeface="Arial"/>
              <a:buChar char="•"/>
            </a:pP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progettazione</a:t>
            </a:r>
            <a:r>
              <a:rPr lang="it-IT" sz="5000" b="1" i="0" u="none" strike="noStrike" cap="none">
                <a:solidFill>
                  <a:srgbClr val="D8B14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realizzazione prodotti grafici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multimediali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5000" b="1" i="0" u="none" strike="noStrike" cap="none">
                <a:solidFill>
                  <a:srgbClr val="1584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fotografici</a:t>
            </a:r>
            <a:r>
              <a:rPr lang="it-IT" sz="5000" b="1" i="0" u="none" strike="noStrike" cap="none">
                <a:solidFill>
                  <a:srgbClr val="1584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it-IT" sz="5000" b="1" i="0" u="none" strike="noStrike" cap="none">
                <a:solidFill>
                  <a:srgbClr val="30C3F8"/>
                </a:solidFill>
                <a:latin typeface="Arial"/>
                <a:ea typeface="Arial"/>
                <a:cs typeface="Arial"/>
                <a:sym typeface="Arial"/>
              </a:rPr>
              <a:t>audiovisivi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000"/>
              <a:buFont typeface="Arial"/>
              <a:buChar char="•"/>
            </a:pP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programmazione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gestione</a:t>
            </a:r>
            <a:r>
              <a:rPr lang="it-IT" sz="5000" b="1" i="0" u="none" strike="noStrike" cap="none">
                <a:solidFill>
                  <a:srgbClr val="E5C25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esecuzione</a:t>
            </a:r>
            <a:r>
              <a:rPr lang="it-IT" sz="5000" b="1" i="0" u="none" strike="noStrike" cap="none">
                <a:solidFill>
                  <a:srgbClr val="E5C25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prestampa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5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stampa</a:t>
            </a:r>
            <a:r>
              <a:rPr lang="it-IT" sz="5000" b="1" i="0" u="none" strike="noStrike" cap="none">
                <a:solidFill>
                  <a:srgbClr val="1584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post-stampa</a:t>
            </a:r>
            <a:r>
              <a:rPr lang="it-IT" sz="5000" b="1" i="0" u="none" strike="noStrike" cap="none">
                <a:solidFill>
                  <a:srgbClr val="CB33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intervento nella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progettazione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realizzazione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imballaggi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prodotti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carta</a:t>
            </a:r>
            <a:r>
              <a:rPr lang="it-IT" sz="5000" b="1" i="0" u="none" strike="noStrike" cap="none">
                <a:solidFill>
                  <a:srgbClr val="D8B14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42C0F8"/>
                </a:solidFill>
                <a:latin typeface="Arial"/>
                <a:ea typeface="Arial"/>
                <a:cs typeface="Arial"/>
                <a:sym typeface="Arial"/>
              </a:rPr>
              <a:t>cartone</a:t>
            </a:r>
            <a:endParaRPr sz="5000" b="1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Char char="•"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gestione di </a:t>
            </a:r>
            <a:r>
              <a:rPr lang="it-IT" sz="5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sistemi software di comunicazione in rete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000"/>
              <a:buFont typeface="Arial"/>
              <a:buChar char="•"/>
            </a:pP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progettazione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5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realizzazione</a:t>
            </a:r>
            <a:r>
              <a:rPr lang="it-IT" sz="5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it-IT" sz="5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pubblicazione </a:t>
            </a:r>
            <a:r>
              <a:rPr lang="it-IT" sz="5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</a:t>
            </a:r>
            <a:r>
              <a:rPr lang="it-IT" sz="50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5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contenuti per il web</a:t>
            </a:r>
            <a:endParaRPr sz="5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1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5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7"/>
          <p:cNvSpPr txBox="1"/>
          <p:nvPr/>
        </p:nvSpPr>
        <p:spPr>
          <a:xfrm flipH="1">
            <a:off x="814977" y="515256"/>
            <a:ext cx="13863486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C2F8"/>
              </a:buClr>
              <a:buSzPts val="8200"/>
              <a:buFont typeface="Helvetica Neue"/>
              <a:buNone/>
            </a:pPr>
            <a:r>
              <a:rPr lang="it-IT" sz="8200" b="1" i="0" u="sng" strike="noStrike" cap="none">
                <a:solidFill>
                  <a:srgbClr val="35C2F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Grafica e Comunicazione</a:t>
            </a:r>
            <a:endParaRPr sz="8200" b="1" i="0" u="sng" strike="noStrike" cap="none">
              <a:solidFill>
                <a:srgbClr val="35C2F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7" name="Google Shape;1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7159" y="6227885"/>
            <a:ext cx="8606840" cy="771746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>
            <a:spLocks noGrp="1"/>
          </p:cNvSpPr>
          <p:nvPr>
            <p:ph type="body" idx="4294967295"/>
          </p:nvPr>
        </p:nvSpPr>
        <p:spPr>
          <a:xfrm>
            <a:off x="1270000" y="2197257"/>
            <a:ext cx="9652000" cy="101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Font typeface="Helvetica Neue"/>
              <a:buNone/>
            </a:pPr>
            <a:r>
              <a:rPr lang="it-IT" sz="7200" b="1">
                <a:solidFill>
                  <a:srgbClr val="E251F0"/>
                </a:solidFill>
              </a:rPr>
              <a:t>COMPETENZE</a:t>
            </a:r>
            <a:endParaRPr sz="7200" b="1">
              <a:solidFill>
                <a:srgbClr val="E251F0"/>
              </a:solidFill>
            </a:endParaRPr>
          </a:p>
        </p:txBody>
      </p:sp>
      <p:pic>
        <p:nvPicPr>
          <p:cNvPr id="189" name="Google Shape;18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7245" y="261258"/>
            <a:ext cx="7967184" cy="5388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17"/>
          <p:cNvGrpSpPr/>
          <p:nvPr/>
        </p:nvGrpSpPr>
        <p:grpSpPr>
          <a:xfrm>
            <a:off x="14270694" y="673256"/>
            <a:ext cx="1524000" cy="1524001"/>
            <a:chOff x="0" y="0"/>
            <a:chExt cx="1524000" cy="1524000"/>
          </a:xfrm>
        </p:grpSpPr>
        <p:sp>
          <p:nvSpPr>
            <p:cNvPr id="191" name="Google Shape;191;p17"/>
            <p:cNvSpPr/>
            <p:nvPr/>
          </p:nvSpPr>
          <p:spPr>
            <a:xfrm>
              <a:off x="0" y="0"/>
              <a:ext cx="1524000" cy="1524000"/>
            </a:xfrm>
            <a:prstGeom prst="roundRect">
              <a:avLst>
                <a:gd name="adj" fmla="val 15000"/>
              </a:avLst>
            </a:prstGeom>
            <a:gradFill>
              <a:gsLst>
                <a:gs pos="0">
                  <a:srgbClr val="20C4F8"/>
                </a:gs>
                <a:gs pos="100000">
                  <a:srgbClr val="F10A0A"/>
                </a:gs>
              </a:gsLst>
              <a:lin ang="5400000" scaled="0"/>
            </a:gradFill>
            <a:ln>
              <a:noFill/>
            </a:ln>
            <a:effectLst>
              <a:outerShdw blurRad="63500" dist="25400" dir="5400000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92" name="Google Shape;192;p17" descr="Immag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4581" y="391921"/>
              <a:ext cx="1054839" cy="7401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46126" y="653139"/>
            <a:ext cx="4764632" cy="620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 descr="pexels-visionpic-net-1008164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426" r="20423"/>
          <a:stretch/>
        </p:blipFill>
        <p:spPr>
          <a:xfrm>
            <a:off x="12192301" y="-6975"/>
            <a:ext cx="12204398" cy="1372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 txBox="1">
            <a:spLocks noGrp="1"/>
          </p:cNvSpPr>
          <p:nvPr>
            <p:ph type="title"/>
          </p:nvPr>
        </p:nvSpPr>
        <p:spPr>
          <a:xfrm>
            <a:off x="1270000" y="838200"/>
            <a:ext cx="9652000" cy="266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F1608"/>
              </a:buClr>
              <a:buSzPts val="8400"/>
              <a:buFont typeface="Helvetica Neue"/>
              <a:buNone/>
            </a:pPr>
            <a:r>
              <a:rPr lang="it-IT" sz="8400" b="1" i="0" u="sng" strike="noStrike" cap="none">
                <a:solidFill>
                  <a:srgbClr val="9F160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al termine del quinquennio?</a:t>
            </a:r>
            <a:endParaRPr sz="8400" b="1" i="0" u="sng" strike="noStrike" cap="none">
              <a:solidFill>
                <a:srgbClr val="9F160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18"/>
          <p:cNvSpPr txBox="1">
            <a:spLocks noGrp="1"/>
          </p:cNvSpPr>
          <p:nvPr>
            <p:ph type="body" idx="1"/>
          </p:nvPr>
        </p:nvSpPr>
        <p:spPr>
          <a:xfrm>
            <a:off x="1270000" y="4610352"/>
            <a:ext cx="9652000" cy="87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2500"/>
              <a:buFont typeface="Helvetica Neue"/>
              <a:buNone/>
            </a:pPr>
            <a:r>
              <a:rPr lang="it-IT"/>
              <a:t>UNIVERSITA’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Scienze della comunicazione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Design della comunicazione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Design degli interni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Ingegneria del cinema e dei mezzi di comunicazione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Informatica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it-IT" b="1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Economia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800"/>
              </a:spcBef>
              <a:spcAft>
                <a:spcPts val="0"/>
              </a:spcAft>
              <a:buSzPct val="100000"/>
              <a:buFont typeface="Arial"/>
              <a:buNone/>
            </a:pPr>
            <a:endParaRPr b="1">
              <a:solidFill>
                <a:srgbClr val="B219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62500"/>
              <a:buNone/>
            </a:pPr>
            <a:r>
              <a:rPr lang="it-IT"/>
              <a:t>FORMAZIONI POST DIPLOMA</a:t>
            </a:r>
            <a:endParaRPr/>
          </a:p>
        </p:txBody>
      </p:sp>
      <p:pic>
        <p:nvPicPr>
          <p:cNvPr id="201" name="Google Shape;20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8472" y="8967233"/>
            <a:ext cx="4855308" cy="3464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3600" y="151041"/>
            <a:ext cx="12257314" cy="788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51086" y="7974090"/>
            <a:ext cx="9144000" cy="574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 txBox="1">
            <a:spLocks noGrp="1"/>
          </p:cNvSpPr>
          <p:nvPr>
            <p:ph type="title"/>
          </p:nvPr>
        </p:nvSpPr>
        <p:spPr>
          <a:xfrm>
            <a:off x="1511929" y="924698"/>
            <a:ext cx="15564440" cy="138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400"/>
              <a:buFont typeface="Arial"/>
              <a:buNone/>
            </a:pPr>
            <a:r>
              <a:rPr lang="it-IT">
                <a:solidFill>
                  <a:srgbClr val="9F1608"/>
                </a:solidFill>
              </a:rPr>
              <a:t>E al termine del quinquennio?</a:t>
            </a:r>
            <a:endParaRPr>
              <a:solidFill>
                <a:srgbClr val="9F1608"/>
              </a:solidFill>
            </a:endParaRPr>
          </a:p>
        </p:txBody>
      </p:sp>
      <p:sp>
        <p:nvSpPr>
          <p:cNvPr id="209" name="Google Shape;209;p19"/>
          <p:cNvSpPr txBox="1">
            <a:spLocks noGrp="1"/>
          </p:cNvSpPr>
          <p:nvPr>
            <p:ph type="body" idx="1"/>
          </p:nvPr>
        </p:nvSpPr>
        <p:spPr>
          <a:xfrm>
            <a:off x="1511929" y="2619136"/>
            <a:ext cx="15264964" cy="1472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Font typeface="Arial"/>
              <a:buNone/>
            </a:pPr>
            <a:r>
              <a:rPr lang="it-IT" sz="6000" b="1">
                <a:solidFill>
                  <a:schemeClr val="dk1"/>
                </a:solidFill>
              </a:rPr>
              <a:t>INGRESSO NEL MONDO DEL LAVORO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210" name="Google Shape;210;p19"/>
          <p:cNvSpPr txBox="1"/>
          <p:nvPr/>
        </p:nvSpPr>
        <p:spPr>
          <a:xfrm>
            <a:off x="1511925" y="3895200"/>
            <a:ext cx="9493800" cy="46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909"/>
              </a:buClr>
              <a:buSzPts val="5000"/>
              <a:buFont typeface="Arial"/>
              <a:buNone/>
            </a:pPr>
            <a:r>
              <a:rPr lang="it-IT" sz="5000" b="1">
                <a:solidFill>
                  <a:srgbClr val="B21909"/>
                </a:solidFill>
              </a:rPr>
              <a:t>Settore Marketing Aziendale</a:t>
            </a:r>
            <a:endParaRPr sz="5000" b="1">
              <a:solidFill>
                <a:srgbClr val="B21909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909"/>
              </a:buClr>
              <a:buSzPts val="5000"/>
              <a:buFont typeface="Arial"/>
              <a:buNone/>
            </a:pPr>
            <a:r>
              <a:rPr lang="it-IT" sz="5000" b="1">
                <a:solidFill>
                  <a:srgbClr val="B21909"/>
                </a:solidFill>
              </a:rPr>
              <a:t>Settore comunicazione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909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Agenzie Pubblicitarie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909"/>
              </a:buClr>
              <a:buSzPts val="5000"/>
              <a:buFont typeface="Arial"/>
              <a:buNone/>
            </a:pPr>
            <a:r>
              <a:rPr lang="it-IT" sz="5000" b="1" i="0" u="none" strike="noStrike" cap="none">
                <a:solidFill>
                  <a:srgbClr val="B21909"/>
                </a:solidFill>
                <a:latin typeface="Arial"/>
                <a:ea typeface="Arial"/>
                <a:cs typeface="Arial"/>
                <a:sym typeface="Arial"/>
              </a:rPr>
              <a:t>Editoria e Publishing</a:t>
            </a:r>
            <a:endParaRPr sz="5000" b="1" i="0" u="none" strike="noStrike" cap="none">
              <a:solidFill>
                <a:srgbClr val="B2190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1909"/>
              </a:buClr>
              <a:buSzPts val="5000"/>
              <a:buFont typeface="Arial"/>
              <a:buNone/>
            </a:pPr>
            <a:r>
              <a:rPr lang="it-IT" sz="5000" b="1">
                <a:solidFill>
                  <a:srgbClr val="B21909"/>
                </a:solidFill>
              </a:rPr>
              <a:t>Libera professione settoriale</a:t>
            </a:r>
            <a:endParaRPr sz="5000" b="1">
              <a:solidFill>
                <a:srgbClr val="B21909"/>
              </a:solidFill>
            </a:endParaRPr>
          </a:p>
        </p:txBody>
      </p:sp>
      <p:pic>
        <p:nvPicPr>
          <p:cNvPr id="211" name="Google Shape;21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21486" y="7974091"/>
            <a:ext cx="8752114" cy="583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7974091"/>
            <a:ext cx="8621486" cy="5741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807</Words>
  <Application>Microsoft Office PowerPoint</Application>
  <PresentationFormat>Personalizzato</PresentationFormat>
  <Paragraphs>336</Paragraphs>
  <Slides>28</Slides>
  <Notes>28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Helvetica Neue</vt:lpstr>
      <vt:lpstr>Helvetica</vt:lpstr>
      <vt:lpstr>31_ColorGradientLight</vt:lpstr>
      <vt:lpstr>Presentazione standard di PowerPoint</vt:lpstr>
      <vt:lpstr>CHI SIAMO</vt:lpstr>
      <vt:lpstr>ORARIO SETTIMANALE PRE COVID</vt:lpstr>
      <vt:lpstr>Presentazione standard di PowerPoint</vt:lpstr>
      <vt:lpstr>I NOSTRI ALUNNI</vt:lpstr>
      <vt:lpstr>Presentazione standard di PowerPoint</vt:lpstr>
      <vt:lpstr>Presentazione standard di PowerPoint</vt:lpstr>
      <vt:lpstr>E al termine del quinquennio?</vt:lpstr>
      <vt:lpstr>E al termine del quinquennio?</vt:lpstr>
      <vt:lpstr>MATERIE COMUNI AGLI INDIRIZZI</vt:lpstr>
      <vt:lpstr>MATERIE INDIRIZZO GRAFICA E COMUNICAZIONE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PROGETTI CURRICOLARI ED EXTRACURRICOLARI</vt:lpstr>
      <vt:lpstr>PROGETTI CURRICOLARI ED EXTRACURRICOLARI</vt:lpstr>
      <vt:lpstr>PROGETTI CURRICOLARI ED EXTRACURRICOLARI</vt:lpstr>
      <vt:lpstr>PROGETTI CURRICOLARI ED EXTRACURRICOLARI</vt:lpstr>
      <vt:lpstr>PROGETTI EXTRACURRICOLARI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Gianluca Sica</cp:lastModifiedBy>
  <cp:revision>3</cp:revision>
  <dcterms:modified xsi:type="dcterms:W3CDTF">2022-11-25T10:48:20Z</dcterms:modified>
</cp:coreProperties>
</file>