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91" r:id="rId17"/>
    <p:sldId id="296" r:id="rId18"/>
    <p:sldId id="293" r:id="rId19"/>
    <p:sldId id="297" r:id="rId20"/>
    <p:sldId id="292" r:id="rId21"/>
    <p:sldId id="295" r:id="rId22"/>
    <p:sldId id="276" r:id="rId23"/>
    <p:sldId id="285" r:id="rId24"/>
    <p:sldId id="286" r:id="rId25"/>
    <p:sldId id="287" r:id="rId26"/>
    <p:sldId id="288" r:id="rId27"/>
    <p:sldId id="289" r:id="rId28"/>
    <p:sldId id="281" r:id="rId29"/>
    <p:sldId id="282" r:id="rId30"/>
    <p:sldId id="283" r:id="rId31"/>
  </p:sldIdLst>
  <p:sldSz cx="24384000" cy="13716000"/>
  <p:notesSz cx="6858000" cy="9144000"/>
  <p:embeddedFontLs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Iil/dQgC5U+IRfFleZrmwU6lZ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EB4B89-0C8B-4D99-B108-F4034DD730E3}">
  <a:tblStyle styleId="{47EB4B89-0C8B-4D99-B108-F4034DD730E3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3E6"/>
          </a:solidFill>
        </a:fill>
      </a:tcStyle>
    </a:wholeTbl>
    <a:band1H>
      <a:tcTxStyle b="off" i="off"/>
      <a:tcStyle>
        <a:tcBdr/>
        <a:fill>
          <a:solidFill>
            <a:srgbClr val="FDE6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DE6CA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EF3E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FEF3E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C586C96-3FB9-4B06-85F0-3E4ADE581715}" styleName="Table_1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3"/>
          </a:solidFill>
        </a:fill>
      </a:tcStyle>
    </a:wholeTbl>
    <a:band1H>
      <a:tcTxStyle b="off" i="off"/>
      <a:tcStyle>
        <a:tcBdr/>
        <a:fill>
          <a:solidFill>
            <a:srgbClr val="CAD5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5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E47AD6C-0EFB-480A-9F5C-174E18430A67}" styleName="Table_2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>
        <p:scale>
          <a:sx n="50" d="100"/>
          <a:sy n="50" d="100"/>
        </p:scale>
        <p:origin x="10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0422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65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505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9639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007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838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502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325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3800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569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381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468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0452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420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1869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8743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509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1124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9694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0070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9556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8bac6ef292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g18bac6ef29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0233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070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3948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08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57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929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7729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1711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51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95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11600"/>
              <a:buFont typeface="Helvetica Neue"/>
              <a:buNone/>
              <a:defRPr sz="11600">
                <a:solidFill>
                  <a:srgbClr val="1E98FD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body" idx="2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ma">
  <p:cSld name="Programma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body" idx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chiarazione">
  <p:cSld name="Dichiara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8"/>
          <p:cNvSpPr txBox="1">
            <a:spLocks noGrp="1"/>
          </p:cNvSpPr>
          <p:nvPr>
            <p:ph type="body" idx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">
  <p:cSld name="Citazion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body" idx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2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3 per pagina">
  <p:cSld name="Foto - 3 per pagina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0"/>
          <p:cNvSpPr>
            <a:spLocks noGrp="1"/>
          </p:cNvSpPr>
          <p:nvPr>
            <p:ph type="pic" idx="2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0"/>
          <p:cNvSpPr>
            <a:spLocks noGrp="1"/>
          </p:cNvSpPr>
          <p:nvPr>
            <p:ph type="pic" idx="3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50"/>
          <p:cNvSpPr>
            <a:spLocks noGrp="1"/>
          </p:cNvSpPr>
          <p:nvPr>
            <p:ph type="pic" idx="4"/>
          </p:nvPr>
        </p:nvSpPr>
        <p:spPr>
          <a:xfrm>
            <a:off x="-4203700" y="0"/>
            <a:ext cx="20573999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0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1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1" cy="16256001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1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2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9"/>
          <p:cNvSpPr>
            <a:spLocks noGrp="1"/>
          </p:cNvSpPr>
          <p:nvPr>
            <p:ph type="pic" idx="2"/>
          </p:nvPr>
        </p:nvSpPr>
        <p:spPr>
          <a:xfrm>
            <a:off x="10185400" y="0"/>
            <a:ext cx="18161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9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E03FF"/>
              </a:buClr>
              <a:buSzPts val="8400"/>
              <a:buFont typeface="Helvetica Neue"/>
              <a:buNone/>
              <a:defRPr>
                <a:solidFill>
                  <a:srgbClr val="5E03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body" idx="3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mazione importante">
  <p:cSld name="Informazione importan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0"/>
          <p:cNvSpPr txBox="1">
            <a:spLocks noGrp="1"/>
          </p:cNvSpPr>
          <p:nvPr>
            <p:ph type="body" idx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body" idx="2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1_Titolo, punti elenco e fot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1"/>
          <p:cNvSpPr>
            <a:spLocks noGrp="1"/>
          </p:cNvSpPr>
          <p:nvPr>
            <p:ph type="pic" idx="2"/>
          </p:nvPr>
        </p:nvSpPr>
        <p:spPr>
          <a:xfrm>
            <a:off x="10185400" y="0"/>
            <a:ext cx="18161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E03FF"/>
              </a:buClr>
              <a:buSzPts val="8400"/>
              <a:buFont typeface="Arial"/>
              <a:buNone/>
              <a:defRPr>
                <a:solidFill>
                  <a:srgbClr val="5E03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body" idx="3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sldNum" idx="1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foto 2">
  <p:cSld name="Titolo e fot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2"/>
          <p:cNvSpPr>
            <a:spLocks noGrp="1"/>
          </p:cNvSpPr>
          <p:nvPr>
            <p:ph type="pic" idx="2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42"/>
          <p:cNvSpPr txBox="1">
            <a:spLocks noGrp="1"/>
          </p:cNvSpPr>
          <p:nvPr>
            <p:ph type="title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>
                <a:solidFill>
                  <a:srgbClr val="FF00D8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body" idx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3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body" idx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>
            <a:spLocks noGrp="1"/>
          </p:cNvSpPr>
          <p:nvPr>
            <p:ph type="body" idx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zione">
  <p:cSld name="Sezion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11600"/>
              <a:buFont typeface="Helvetica Neue"/>
              <a:buNone/>
              <a:defRPr sz="11600">
                <a:solidFill>
                  <a:srgbClr val="FF00D8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dcw-yvmf-cnh" TargetMode="External"/><Relationship Id="rId5" Type="http://schemas.openxmlformats.org/officeDocument/2006/relationships/hyperlink" Target="https://meet.google.com/aft-nxwm-wmr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0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/>
          <p:nvPr/>
        </p:nvSpPr>
        <p:spPr>
          <a:xfrm>
            <a:off x="490209" y="5540025"/>
            <a:ext cx="23403583" cy="490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NOSTRA</a:t>
            </a:r>
            <a:endParaRPr sz="60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endParaRPr sz="60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ORGANIZZAZIONE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25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9" name="Google Shape;79;p20"/>
          <p:cNvCxnSpPr/>
          <p:nvPr/>
        </p:nvCxnSpPr>
        <p:spPr>
          <a:xfrm>
            <a:off x="556491" y="367899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0" name="Google Shape;80;p20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1" descr="images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14055" y="-234854"/>
            <a:ext cx="11242532" cy="84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5622" y="1158415"/>
            <a:ext cx="1524001" cy="15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100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7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Efficienza energetica</a:t>
            </a:r>
            <a:endParaRPr sz="8400" b="1" i="0" u="sng" strike="noStrike" cap="none">
              <a:solidFill>
                <a:srgbClr val="0071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11"/>
          <p:cNvSpPr txBox="1">
            <a:spLocks noGrp="1"/>
          </p:cNvSpPr>
          <p:nvPr>
            <p:ph type="body" idx="1"/>
          </p:nvPr>
        </p:nvSpPr>
        <p:spPr>
          <a:xfrm>
            <a:off x="1270000" y="4793671"/>
            <a:ext cx="10621176" cy="802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Stima del </a:t>
            </a:r>
            <a:r>
              <a:rPr lang="it-IT" b="1">
                <a:solidFill>
                  <a:schemeClr val="accent3"/>
                </a:solidFill>
              </a:rPr>
              <a:t>consumo energetico</a:t>
            </a:r>
            <a:r>
              <a:rPr lang="it-IT" b="1"/>
              <a:t> di fabbricati e impianti</a:t>
            </a:r>
            <a:endParaRPr b="1"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Redazione di </a:t>
            </a:r>
            <a:r>
              <a:rPr lang="it-IT" b="1">
                <a:solidFill>
                  <a:schemeClr val="accent3"/>
                </a:solidFill>
              </a:rPr>
              <a:t>certificazioni energetiche (APE)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Scelta di soluzioni, materiali e tecnologie per </a:t>
            </a:r>
            <a:r>
              <a:rPr lang="it-IT" b="1">
                <a:solidFill>
                  <a:schemeClr val="accent3"/>
                </a:solidFill>
              </a:rPr>
              <a:t>contenere l’uso di energia</a:t>
            </a:r>
            <a:endParaRPr b="1">
              <a:solidFill>
                <a:schemeClr val="accent3"/>
              </a:solidFill>
            </a:endParaRPr>
          </a:p>
        </p:txBody>
      </p:sp>
      <p:pic>
        <p:nvPicPr>
          <p:cNvPr id="223" name="Google Shape;223;p11" descr="zz999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83231" y="7449870"/>
            <a:ext cx="10023973" cy="625099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"/>
          <p:cNvSpPr txBox="1">
            <a:spLocks noGrp="1"/>
          </p:cNvSpPr>
          <p:nvPr>
            <p:ph type="body" idx="3"/>
          </p:nvPr>
        </p:nvSpPr>
        <p:spPr>
          <a:xfrm>
            <a:off x="1270000" y="2977232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108108"/>
                </a:solidFill>
              </a:rPr>
              <a:t>COMPETENZE</a:t>
            </a:r>
            <a:endParaRPr sz="7200" b="1">
              <a:solidFill>
                <a:srgbClr val="10810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2" descr="MONITORAGGIO GEOTECNICO POGGIO BALDI 3.JPG"/>
          <p:cNvPicPr preferRelativeResize="0"/>
          <p:nvPr/>
        </p:nvPicPr>
        <p:blipFill rotWithShape="1">
          <a:blip r:embed="rId3">
            <a:alphaModFix/>
          </a:blip>
          <a:srcRect t="2193"/>
          <a:stretch/>
        </p:blipFill>
        <p:spPr>
          <a:xfrm>
            <a:off x="18587619" y="9523459"/>
            <a:ext cx="5796381" cy="45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7164" y="-943068"/>
            <a:ext cx="12536756" cy="83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7722" y="1203850"/>
            <a:ext cx="1524001" cy="15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0D01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7E0D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Geotecnico</a:t>
            </a:r>
            <a:endParaRPr sz="8400" b="1" i="0" u="sng" strike="noStrike" cap="none">
              <a:solidFill>
                <a:srgbClr val="7E0D0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12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10617164" cy="802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Tecniche di </a:t>
            </a:r>
            <a:r>
              <a:rPr lang="it-IT" b="1">
                <a:solidFill>
                  <a:srgbClr val="7E0D01"/>
                </a:solidFill>
              </a:rPr>
              <a:t>indagine del suolo</a:t>
            </a:r>
            <a:endParaRPr b="1">
              <a:solidFill>
                <a:srgbClr val="7E0D01"/>
              </a:solidFill>
            </a:endParaRPr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Sistemi di valutazione della </a:t>
            </a:r>
            <a:r>
              <a:rPr lang="it-IT" b="1">
                <a:solidFill>
                  <a:srgbClr val="7E0D01"/>
                </a:solidFill>
              </a:rPr>
              <a:t>pericolosità </a:t>
            </a:r>
            <a:r>
              <a:rPr lang="it-IT" b="1"/>
              <a:t>e di </a:t>
            </a:r>
            <a:r>
              <a:rPr lang="it-IT" b="1">
                <a:solidFill>
                  <a:srgbClr val="7E0D01"/>
                </a:solidFill>
              </a:rPr>
              <a:t>monitoraggio</a:t>
            </a:r>
            <a:endParaRPr b="1">
              <a:solidFill>
                <a:schemeClr val="accent3"/>
              </a:solidFill>
            </a:endParaRPr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Adeguato sfruttamento del suolo (</a:t>
            </a:r>
            <a:r>
              <a:rPr lang="it-IT" b="1">
                <a:solidFill>
                  <a:srgbClr val="7E0D01"/>
                </a:solidFill>
              </a:rPr>
              <a:t>assistenza</a:t>
            </a:r>
            <a:r>
              <a:rPr lang="it-IT" b="1"/>
              <a:t> nelle operazioni di </a:t>
            </a:r>
            <a:r>
              <a:rPr lang="it-IT" b="1">
                <a:solidFill>
                  <a:srgbClr val="7E0D01"/>
                </a:solidFill>
              </a:rPr>
              <a:t>cavatura delle rocce</a:t>
            </a:r>
            <a:r>
              <a:rPr lang="it-IT" b="1"/>
              <a:t>)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>
                <a:solidFill>
                  <a:srgbClr val="7E0D01"/>
                </a:solidFill>
              </a:rPr>
              <a:t>Creazione e gestione di dati geo-cartografici</a:t>
            </a:r>
            <a:r>
              <a:rPr lang="it-IT" b="1"/>
              <a:t> attraverso </a:t>
            </a:r>
            <a:r>
              <a:rPr lang="it-IT" b="1">
                <a:solidFill>
                  <a:srgbClr val="7E0D01"/>
                </a:solidFill>
              </a:rPr>
              <a:t>tecnologie informatiche</a:t>
            </a:r>
            <a:endParaRPr b="1">
              <a:solidFill>
                <a:srgbClr val="7E0D01"/>
              </a:solidFill>
            </a:endParaRPr>
          </a:p>
        </p:txBody>
      </p:sp>
      <p:pic>
        <p:nvPicPr>
          <p:cNvPr id="234" name="Google Shape;234;p12" descr="unnamed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87164" y="9524766"/>
            <a:ext cx="6732803" cy="450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 descr="unnamed.jpg"/>
          <p:cNvPicPr preferRelativeResize="0"/>
          <p:nvPr/>
        </p:nvPicPr>
        <p:blipFill rotWithShape="1">
          <a:blip r:embed="rId7">
            <a:alphaModFix/>
          </a:blip>
          <a:srcRect l="1035" t="2640" r="2535" b="2640"/>
          <a:stretch/>
        </p:blipFill>
        <p:spPr>
          <a:xfrm>
            <a:off x="18519622" y="5414033"/>
            <a:ext cx="6203027" cy="410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2" descr="GvSIG_-_GIS.jpg"/>
          <p:cNvPicPr preferRelativeResize="0"/>
          <p:nvPr/>
        </p:nvPicPr>
        <p:blipFill rotWithShape="1">
          <a:blip r:embed="rId8">
            <a:alphaModFix/>
          </a:blip>
          <a:srcRect r="1409"/>
          <a:stretch/>
        </p:blipFill>
        <p:spPr>
          <a:xfrm>
            <a:off x="11887164" y="5415340"/>
            <a:ext cx="6732805" cy="4108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2"/>
          <p:cNvSpPr txBox="1">
            <a:spLocks noGrp="1"/>
          </p:cNvSpPr>
          <p:nvPr>
            <p:ph type="body" idx="3"/>
          </p:nvPr>
        </p:nvSpPr>
        <p:spPr>
          <a:xfrm>
            <a:off x="1270000" y="2727851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A23F0A"/>
                </a:solidFill>
              </a:rPr>
              <a:t>COMPETENZE</a:t>
            </a:r>
            <a:endParaRPr sz="7200" b="1">
              <a:solidFill>
                <a:srgbClr val="A23F0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e Marketing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9516079" cy="8958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10000"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Sviluppo </a:t>
            </a:r>
            <a:r>
              <a:rPr lang="it-IT" b="1">
                <a:solidFill>
                  <a:schemeClr val="accent6"/>
                </a:solidFill>
              </a:rPr>
              <a:t>strategie di marketing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Uso delle tecnologie informatiche associate alla </a:t>
            </a:r>
            <a:r>
              <a:rPr lang="it-IT" b="1">
                <a:solidFill>
                  <a:schemeClr val="accent6"/>
                </a:solidFill>
              </a:rPr>
              <a:t>presentazione di progetti</a:t>
            </a:r>
            <a:endParaRPr b="1">
              <a:solidFill>
                <a:schemeClr val="accent6"/>
              </a:solidFill>
            </a:endParaRPr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Elaborazione di elementi di </a:t>
            </a:r>
            <a:r>
              <a:rPr lang="it-IT" b="1">
                <a:solidFill>
                  <a:schemeClr val="accent6"/>
                </a:solidFill>
              </a:rPr>
              <a:t>comunicazione grafica e multimediale</a:t>
            </a:r>
            <a:endParaRPr b="1">
              <a:solidFill>
                <a:schemeClr val="accent6"/>
              </a:solidFill>
            </a:endParaRPr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Progettazione, realizzazione di semplici </a:t>
            </a:r>
            <a:r>
              <a:rPr lang="it-IT" b="1">
                <a:solidFill>
                  <a:schemeClr val="accent6"/>
                </a:solidFill>
              </a:rPr>
              <a:t>contenuti per il web</a:t>
            </a:r>
            <a:endParaRPr/>
          </a:p>
        </p:txBody>
      </p:sp>
      <p:pic>
        <p:nvPicPr>
          <p:cNvPr id="244" name="Google Shape;244;p13" descr="pexels-anthony-shkraba-43484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7456" y="3876220"/>
            <a:ext cx="6560673" cy="983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 descr="pexels-lukas-669612.jpg"/>
          <p:cNvPicPr preferRelativeResize="0"/>
          <p:nvPr/>
        </p:nvPicPr>
        <p:blipFill rotWithShape="1">
          <a:blip r:embed="rId4">
            <a:alphaModFix/>
          </a:blip>
          <a:srcRect l="32782" t="6307" r="11712"/>
          <a:stretch/>
        </p:blipFill>
        <p:spPr>
          <a:xfrm>
            <a:off x="12638314" y="5489948"/>
            <a:ext cx="5739142" cy="822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3" descr="MARKETING_STRATEGY_istock.jpg"/>
          <p:cNvPicPr preferRelativeResize="0"/>
          <p:nvPr/>
        </p:nvPicPr>
        <p:blipFill rotWithShape="1">
          <a:blip r:embed="rId5">
            <a:alphaModFix/>
          </a:blip>
          <a:srcRect l="4381" r="4379"/>
          <a:stretch/>
        </p:blipFill>
        <p:spPr>
          <a:xfrm>
            <a:off x="12310080" y="0"/>
            <a:ext cx="13037656" cy="548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>
            <a:spLocks noGrp="1"/>
          </p:cNvSpPr>
          <p:nvPr>
            <p:ph type="body" idx="3"/>
          </p:nvPr>
        </p:nvSpPr>
        <p:spPr>
          <a:xfrm>
            <a:off x="1270000" y="2727851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FF4391"/>
                </a:solidFill>
              </a:rPr>
              <a:t>COMPETENZE</a:t>
            </a:r>
            <a:endParaRPr sz="7200" b="1">
              <a:solidFill>
                <a:srgbClr val="FF4391"/>
              </a:solidFill>
            </a:endParaRPr>
          </a:p>
        </p:txBody>
      </p:sp>
      <p:pic>
        <p:nvPicPr>
          <p:cNvPr id="248" name="Google Shape;248;p13" descr="Immag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14313" y="1033724"/>
            <a:ext cx="1524001" cy="152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6126" y="653139"/>
            <a:ext cx="4764632" cy="620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 descr="pexels-visionpic-net-1008164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426" r="20423"/>
          <a:stretch/>
        </p:blipFill>
        <p:spPr>
          <a:xfrm>
            <a:off x="12192301" y="-6975"/>
            <a:ext cx="12204398" cy="137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266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al termine del quinquennio?</a:t>
            </a:r>
            <a:endParaRPr sz="8400" b="1" i="0" u="sng" strike="noStrike" cap="none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14"/>
          <p:cNvSpPr txBox="1">
            <a:spLocks noGrp="1"/>
          </p:cNvSpPr>
          <p:nvPr>
            <p:ph type="body" idx="1"/>
          </p:nvPr>
        </p:nvSpPr>
        <p:spPr>
          <a:xfrm>
            <a:off x="1270000" y="4610352"/>
            <a:ext cx="9652000" cy="510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</a:pPr>
            <a:r>
              <a:rPr lang="it-IT"/>
              <a:t>UNIVERSITA’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B21909"/>
              </a:buClr>
              <a:buSzPts val="4700"/>
              <a:buFont typeface="Helvetica Neue"/>
              <a:buNone/>
            </a:pPr>
            <a:r>
              <a:rPr lang="it-IT" b="1">
                <a:solidFill>
                  <a:srgbClr val="B21909"/>
                </a:solidFill>
              </a:rPr>
              <a:t>Ingegneria</a:t>
            </a:r>
            <a:endParaRPr b="1">
              <a:solidFill>
                <a:srgbClr val="B2190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B21909"/>
              </a:buClr>
              <a:buSzPts val="4700"/>
              <a:buFont typeface="Helvetica Neue"/>
              <a:buNone/>
            </a:pPr>
            <a:r>
              <a:rPr lang="it-IT" b="1">
                <a:solidFill>
                  <a:srgbClr val="B21909"/>
                </a:solidFill>
              </a:rPr>
              <a:t>Architettura</a:t>
            </a:r>
            <a:endParaRPr b="1">
              <a:solidFill>
                <a:srgbClr val="B2190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B21909"/>
              </a:buClr>
              <a:buSzPts val="4700"/>
              <a:buFont typeface="Helvetica Neue"/>
              <a:buNone/>
            </a:pPr>
            <a:r>
              <a:rPr lang="it-IT" b="1">
                <a:solidFill>
                  <a:srgbClr val="B21909"/>
                </a:solidFill>
              </a:rPr>
              <a:t>Economia</a:t>
            </a:r>
            <a:endParaRPr b="1">
              <a:solidFill>
                <a:srgbClr val="B21909"/>
              </a:solidFill>
            </a:endParaRPr>
          </a:p>
        </p:txBody>
      </p:sp>
      <p:pic>
        <p:nvPicPr>
          <p:cNvPr id="257" name="Google Shape;25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4024" y="9564205"/>
            <a:ext cx="5807976" cy="415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5564440" cy="266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al termine del quinquennio?</a:t>
            </a:r>
            <a:endParaRPr/>
          </a:p>
        </p:txBody>
      </p:sp>
      <p:sp>
        <p:nvSpPr>
          <p:cNvPr id="263" name="Google Shape;263;p15"/>
          <p:cNvSpPr txBox="1">
            <a:spLocks noGrp="1"/>
          </p:cNvSpPr>
          <p:nvPr>
            <p:ph type="body" idx="1"/>
          </p:nvPr>
        </p:nvSpPr>
        <p:spPr>
          <a:xfrm>
            <a:off x="9182689" y="2868626"/>
            <a:ext cx="15201312" cy="147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None/>
            </a:pPr>
            <a:r>
              <a:rPr lang="it-IT" sz="7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INGRESSO NEL MONDO DEL LAVORO</a:t>
            </a:r>
            <a:endParaRPr sz="7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4" name="Google Shape;264;p15" descr="Schermata 2020-12-03 alle 16.46.2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970" y="2923033"/>
            <a:ext cx="6946681" cy="1079296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/>
          <p:nvPr/>
        </p:nvSpPr>
        <p:spPr>
          <a:xfrm rot="5400000">
            <a:off x="11402273" y="4571681"/>
            <a:ext cx="1579453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20C4F8"/>
              </a:gs>
              <a:gs pos="100000">
                <a:srgbClr val="004C7F"/>
              </a:gs>
            </a:gsLst>
            <a:lin ang="54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19032655" y="5910845"/>
            <a:ext cx="3881491" cy="1061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Dipendente</a:t>
            </a:r>
            <a:endParaRPr sz="5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9198745" y="5892157"/>
            <a:ext cx="6320695" cy="1061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25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Helvetica Neue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Libero professionista</a:t>
            </a:r>
            <a:endParaRPr sz="5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10251254" y="8522940"/>
            <a:ext cx="3881491" cy="20037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it-IT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Esame di abilitazione professionale</a:t>
            </a: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10251254" y="11176688"/>
            <a:ext cx="3881491" cy="20037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lang="it-IT" sz="3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Tirocinio di 18 mesi presso uno studio tecnico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14406991" y="11176688"/>
            <a:ext cx="3881491" cy="20037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lang="it-IT" sz="3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Triennio universitario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18562728" y="11176688"/>
            <a:ext cx="3881491" cy="20037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lang="it-IT" sz="3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Corso biennale ITS (RED)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 rot="5400000">
            <a:off x="20183673" y="4571681"/>
            <a:ext cx="1579453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FAE031"/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15"/>
          <p:cNvSpPr/>
          <p:nvPr/>
        </p:nvSpPr>
        <p:spPr>
          <a:xfrm rot="-5400000">
            <a:off x="11512229" y="6956787"/>
            <a:ext cx="1359542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4" name="Google Shape;274;p15"/>
          <p:cNvCxnSpPr/>
          <p:nvPr/>
        </p:nvCxnSpPr>
        <p:spPr>
          <a:xfrm>
            <a:off x="12182748" y="10864399"/>
            <a:ext cx="8426707" cy="1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75" name="Google Shape;275;p15"/>
          <p:cNvCxnSpPr/>
          <p:nvPr/>
        </p:nvCxnSpPr>
        <p:spPr>
          <a:xfrm rot="10800000" flipH="1">
            <a:off x="12192000" y="10527930"/>
            <a:ext cx="1" cy="655445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76" name="Google Shape;276;p15"/>
          <p:cNvCxnSpPr/>
          <p:nvPr/>
        </p:nvCxnSpPr>
        <p:spPr>
          <a:xfrm rot="10800000" flipH="1">
            <a:off x="16347736" y="10870210"/>
            <a:ext cx="1" cy="321913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77" name="Google Shape;277;p15"/>
          <p:cNvCxnSpPr/>
          <p:nvPr/>
        </p:nvCxnSpPr>
        <p:spPr>
          <a:xfrm rot="10800000" flipH="1">
            <a:off x="20587502" y="10870210"/>
            <a:ext cx="1" cy="321913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422399" y="-4099664"/>
            <a:ext cx="18583295" cy="552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COMUNI AGLI INDIRIZZI</a:t>
            </a:r>
            <a:endParaRPr sz="8400" b="1" i="0" u="sng" strike="noStrike" cap="none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3744933" y="794657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1269998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0D01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7E0D0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87" name="Google Shape;287;p24"/>
          <p:cNvGrpSpPr/>
          <p:nvPr/>
        </p:nvGrpSpPr>
        <p:grpSpPr>
          <a:xfrm>
            <a:off x="22414523" y="11549698"/>
            <a:ext cx="1742845" cy="1941954"/>
            <a:chOff x="0" y="0"/>
            <a:chExt cx="1524000" cy="1524000"/>
          </a:xfrm>
        </p:grpSpPr>
        <p:sp>
          <p:nvSpPr>
            <p:cNvPr id="288" name="Google Shape;288;p24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9" name="Google Shape;289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90" name="Google Shape;290;p24"/>
          <p:cNvGraphicFramePr/>
          <p:nvPr/>
        </p:nvGraphicFramePr>
        <p:xfrm>
          <a:off x="1574800" y="1701255"/>
          <a:ext cx="19501375" cy="11843525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0033850"/>
                <a:gridCol w="1566900"/>
                <a:gridCol w="1821775"/>
                <a:gridCol w="1840650"/>
                <a:gridCol w="1717925"/>
                <a:gridCol w="2520275"/>
              </a:tblGrid>
              <a:tr h="131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1° BIENNIO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2° BIENNIO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 ANNO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746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4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</a:t>
                      </a:r>
                      <a:endParaRPr sz="4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426950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Attività e insegnamenti generali comuni agli indirizzi del settore tecnologico</a:t>
                      </a:r>
                      <a:endParaRPr sz="200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4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Lingua e letteratura italiana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07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Storia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6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Lingua inglese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5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integrate (Scienze della Terra e Biologia)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1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Diritto ed economia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30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Matematica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57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motorie e sportive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5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Religione cattolica o attività alternative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57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integrate (Fisica)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28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integrate (Chimica)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592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Geografia generale ed economica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0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Tecnologia e Tecniche di Rappresentazione Grafica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2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Tecnologie Informatiche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(2)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15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e Tecnologie Applicate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15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Complementi di matematica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grpSp>
        <p:nvGrpSpPr>
          <p:cNvPr id="291" name="Google Shape;291;p24"/>
          <p:cNvGrpSpPr/>
          <p:nvPr/>
        </p:nvGrpSpPr>
        <p:grpSpPr>
          <a:xfrm>
            <a:off x="21944027" y="92312"/>
            <a:ext cx="2182066" cy="6048703"/>
            <a:chOff x="0" y="-5401342"/>
            <a:chExt cx="2806180" cy="7778757"/>
          </a:xfrm>
        </p:grpSpPr>
        <p:pic>
          <p:nvPicPr>
            <p:cNvPr id="292" name="Google Shape;292;p24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7020" y="-5401342"/>
              <a:ext cx="2459160" cy="2459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24"/>
            <p:cNvSpPr/>
            <p:nvPr/>
          </p:nvSpPr>
          <p:spPr>
            <a:xfrm>
              <a:off x="0" y="1770511"/>
              <a:ext cx="2162251" cy="606904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94" name="Google Shape;294;p24"/>
          <p:cNvGrpSpPr/>
          <p:nvPr/>
        </p:nvGrpSpPr>
        <p:grpSpPr>
          <a:xfrm>
            <a:off x="21769070" y="1909837"/>
            <a:ext cx="2801815" cy="2749060"/>
            <a:chOff x="0" y="-56313"/>
            <a:chExt cx="2162251" cy="2200922"/>
          </a:xfrm>
        </p:grpSpPr>
        <p:pic>
          <p:nvPicPr>
            <p:cNvPr id="295" name="Google Shape;295;p24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9125" y="-56313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4"/>
            <p:cNvSpPr/>
            <p:nvPr/>
          </p:nvSpPr>
          <p:spPr>
            <a:xfrm>
              <a:off x="0" y="1545004"/>
              <a:ext cx="2162251" cy="599605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97" name="Google Shape;297;p24"/>
          <p:cNvGrpSpPr/>
          <p:nvPr/>
        </p:nvGrpSpPr>
        <p:grpSpPr>
          <a:xfrm>
            <a:off x="21769072" y="3726643"/>
            <a:ext cx="2801814" cy="2908626"/>
            <a:chOff x="0" y="0"/>
            <a:chExt cx="2162251" cy="2139149"/>
          </a:xfrm>
        </p:grpSpPr>
        <p:pic>
          <p:nvPicPr>
            <p:cNvPr id="298" name="Google Shape;298;p24" descr="Immag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24"/>
            <p:cNvSpPr/>
            <p:nvPr/>
          </p:nvSpPr>
          <p:spPr>
            <a:xfrm>
              <a:off x="0" y="1537650"/>
              <a:ext cx="2162251" cy="60149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00" name="Google Shape;300;p24"/>
          <p:cNvGrpSpPr/>
          <p:nvPr/>
        </p:nvGrpSpPr>
        <p:grpSpPr>
          <a:xfrm>
            <a:off x="21803350" y="5705460"/>
            <a:ext cx="2791666" cy="2875840"/>
            <a:chOff x="0" y="0"/>
            <a:chExt cx="2162251" cy="2183872"/>
          </a:xfrm>
        </p:grpSpPr>
        <p:pic>
          <p:nvPicPr>
            <p:cNvPr id="301" name="Google Shape;301;p24" descr="Immagin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4"/>
            <p:cNvSpPr/>
            <p:nvPr/>
          </p:nvSpPr>
          <p:spPr>
            <a:xfrm>
              <a:off x="0" y="1605313"/>
              <a:ext cx="2162251" cy="57855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21803350" y="7626803"/>
            <a:ext cx="2838559" cy="2877081"/>
            <a:chOff x="0" y="0"/>
            <a:chExt cx="2162251" cy="2176265"/>
          </a:xfrm>
        </p:grpSpPr>
        <p:pic>
          <p:nvPicPr>
            <p:cNvPr id="304" name="Google Shape;304;p24" descr="Immagin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41827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4"/>
            <p:cNvSpPr/>
            <p:nvPr/>
          </p:nvSpPr>
          <p:spPr>
            <a:xfrm>
              <a:off x="0" y="1605312"/>
              <a:ext cx="2162251" cy="570953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06" name="Google Shape;306;p24"/>
          <p:cNvGrpSpPr/>
          <p:nvPr/>
        </p:nvGrpSpPr>
        <p:grpSpPr>
          <a:xfrm>
            <a:off x="21791770" y="9487528"/>
            <a:ext cx="2921322" cy="3055080"/>
            <a:chOff x="0" y="0"/>
            <a:chExt cx="2162251" cy="2206728"/>
          </a:xfrm>
        </p:grpSpPr>
        <p:pic>
          <p:nvPicPr>
            <p:cNvPr id="307" name="Google Shape;307;p24" descr="Immagin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4"/>
            <p:cNvSpPr/>
            <p:nvPr/>
          </p:nvSpPr>
          <p:spPr>
            <a:xfrm>
              <a:off x="0" y="1605312"/>
              <a:ext cx="2162251" cy="601416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422399" y="-4099664"/>
            <a:ext cx="18583295" cy="552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 dirty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</a:t>
            </a:r>
            <a:r>
              <a:rPr lang="it-IT" sz="8400" b="1" i="0" u="sng" strike="noStrike" cap="none" dirty="0" smtClean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INDIRIZZO CAT</a:t>
            </a:r>
            <a:endParaRPr sz="8400" b="1" i="0" u="sng" strike="noStrike" cap="none" dirty="0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90" name="Google Shape;290;p24"/>
          <p:cNvGraphicFramePr/>
          <p:nvPr>
            <p:extLst>
              <p:ext uri="{D42A27DB-BD31-4B8C-83A1-F6EECF244321}">
                <p14:modId xmlns:p14="http://schemas.microsoft.com/office/powerpoint/2010/main" val="2261827295"/>
              </p:ext>
            </p:extLst>
          </p:nvPr>
        </p:nvGraphicFramePr>
        <p:xfrm>
          <a:off x="1574800" y="1701255"/>
          <a:ext cx="20194270" cy="9917939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3366444"/>
                <a:gridCol w="2087323"/>
                <a:gridCol w="2451995"/>
                <a:gridCol w="2288508"/>
              </a:tblGrid>
              <a:tr h="1600745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479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</a:tr>
              <a:tr h="207163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GESTIONE</a:t>
                      </a:r>
                      <a:r>
                        <a:rPr lang="it-IT" sz="5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CANTIERE E SICUREZA AMBIENTE DI LAVORO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kumimoji="0" lang="it-IT" sz="5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804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</a:t>
                      </a:r>
                      <a:r>
                        <a:rPr lang="it-IT" sz="5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COSTRUZIONE E IMPIANTI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910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TOPOGRAFIA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689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GEOPEDOLOGIA,</a:t>
                      </a:r>
                      <a:r>
                        <a:rPr lang="it-IT" sz="5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ECONOMIA ED ESTIMO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pSp>
        <p:nvGrpSpPr>
          <p:cNvPr id="291" name="Google Shape;291;p24"/>
          <p:cNvGrpSpPr/>
          <p:nvPr/>
        </p:nvGrpSpPr>
        <p:grpSpPr>
          <a:xfrm>
            <a:off x="21944027" y="92312"/>
            <a:ext cx="2182066" cy="6048703"/>
            <a:chOff x="0" y="-5401342"/>
            <a:chExt cx="2806180" cy="7778757"/>
          </a:xfrm>
        </p:grpSpPr>
        <p:pic>
          <p:nvPicPr>
            <p:cNvPr id="292" name="Google Shape;292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7020" y="-5401342"/>
              <a:ext cx="2459160" cy="2459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24"/>
            <p:cNvSpPr/>
            <p:nvPr/>
          </p:nvSpPr>
          <p:spPr>
            <a:xfrm>
              <a:off x="0" y="1770511"/>
              <a:ext cx="2162251" cy="606904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2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422399" y="-4099664"/>
            <a:ext cx="20961351" cy="6423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 dirty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</a:t>
            </a:r>
            <a:r>
              <a:rPr lang="it-IT" sz="8400" b="1" i="0" u="sng" strike="noStrike" cap="none" dirty="0" smtClean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INDIRIZZO EFFICIENZA ENERGETICA</a:t>
            </a:r>
            <a:endParaRPr sz="8400" b="1" i="0" u="sng" strike="noStrike" cap="none" dirty="0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90" name="Google Shape;290;p24"/>
          <p:cNvGraphicFramePr/>
          <p:nvPr>
            <p:extLst>
              <p:ext uri="{D42A27DB-BD31-4B8C-83A1-F6EECF244321}">
                <p14:modId xmlns:p14="http://schemas.microsoft.com/office/powerpoint/2010/main" val="1598047255"/>
              </p:ext>
            </p:extLst>
          </p:nvPr>
        </p:nvGraphicFramePr>
        <p:xfrm>
          <a:off x="1422398" y="2514387"/>
          <a:ext cx="20194270" cy="10841354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3366444"/>
                <a:gridCol w="2087323"/>
                <a:gridCol w="2451995"/>
                <a:gridCol w="2288508"/>
              </a:tblGrid>
              <a:tr h="1432190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67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</a:tr>
              <a:tr h="1754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CANTIERE E SICUREZA AMBIENTE DI LAVORO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kumimoji="0" lang="it-IT" sz="5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573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COSTRUZIONE E IMPIANTI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9764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TOPOGRAFIA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211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GEOPEDOLOGIA,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ECONOMIA ED ESTIMO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211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MATERIALI ISOLANTI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211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IMPIANTI ENERGETICI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211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EFFICIENTZA</a:t>
                      </a:r>
                      <a:r>
                        <a:rPr lang="it-IT" sz="4400" u="none" strike="noStrike" cap="none" baseline="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ENERGETICA E PROGETTAZIONE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pSp>
        <p:nvGrpSpPr>
          <p:cNvPr id="306" name="Google Shape;306;p24"/>
          <p:cNvGrpSpPr/>
          <p:nvPr/>
        </p:nvGrpSpPr>
        <p:grpSpPr>
          <a:xfrm>
            <a:off x="21791770" y="9487528"/>
            <a:ext cx="2921322" cy="3055080"/>
            <a:chOff x="0" y="0"/>
            <a:chExt cx="2162251" cy="2206728"/>
          </a:xfrm>
        </p:grpSpPr>
        <p:pic>
          <p:nvPicPr>
            <p:cNvPr id="307" name="Google Shape;307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4"/>
            <p:cNvSpPr/>
            <p:nvPr/>
          </p:nvSpPr>
          <p:spPr>
            <a:xfrm>
              <a:off x="0" y="1605312"/>
              <a:ext cx="2162251" cy="601416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422399" y="-4099664"/>
            <a:ext cx="22216534" cy="55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 dirty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</a:t>
            </a:r>
            <a:r>
              <a:rPr lang="it-IT" sz="8400" b="1" i="0" u="sng" strike="noStrike" cap="none" dirty="0" smtClean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INDIRIZZO ITERIOR DESIGN</a:t>
            </a:r>
            <a:endParaRPr sz="8400" b="1" i="0" u="sng" strike="noStrike" cap="none" dirty="0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90" name="Google Shape;290;p24"/>
          <p:cNvGraphicFramePr/>
          <p:nvPr>
            <p:extLst>
              <p:ext uri="{D42A27DB-BD31-4B8C-83A1-F6EECF244321}">
                <p14:modId xmlns:p14="http://schemas.microsoft.com/office/powerpoint/2010/main" val="814230176"/>
              </p:ext>
            </p:extLst>
          </p:nvPr>
        </p:nvGraphicFramePr>
        <p:xfrm>
          <a:off x="1574800" y="1701255"/>
          <a:ext cx="20194270" cy="10729620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3366444"/>
                <a:gridCol w="2087323"/>
                <a:gridCol w="2451995"/>
                <a:gridCol w="2288508"/>
              </a:tblGrid>
              <a:tr h="1329812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385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</a:tr>
              <a:tr h="207163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CANTIERE E SICUREZA AMBIENTE DI LAVORO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kumimoji="0" lang="it-IT" sz="5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804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COSTRUZIONE E IMPIANTI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910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TOPOGRAFIA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689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GEOPEDOLOGIA,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ECONOMIA ED ESTIMO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689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STORIA DEL DESIGN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6893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 D’INTERNI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-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pSp>
        <p:nvGrpSpPr>
          <p:cNvPr id="297" name="Google Shape;297;p24"/>
          <p:cNvGrpSpPr/>
          <p:nvPr/>
        </p:nvGrpSpPr>
        <p:grpSpPr>
          <a:xfrm>
            <a:off x="21769072" y="3726643"/>
            <a:ext cx="2801814" cy="2908626"/>
            <a:chOff x="0" y="0"/>
            <a:chExt cx="2162251" cy="2139149"/>
          </a:xfrm>
        </p:grpSpPr>
        <p:pic>
          <p:nvPicPr>
            <p:cNvPr id="298" name="Google Shape;298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24"/>
            <p:cNvSpPr/>
            <p:nvPr/>
          </p:nvSpPr>
          <p:spPr>
            <a:xfrm>
              <a:off x="0" y="1537650"/>
              <a:ext cx="2162251" cy="60149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4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574800" y="-2863531"/>
            <a:ext cx="21556134" cy="555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 dirty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</a:t>
            </a:r>
            <a:r>
              <a:rPr lang="it-IT" sz="8400" b="1" i="0" u="sng" strike="noStrike" cap="none" dirty="0" smtClean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INDIRIZZO DIGITAL E MARKETING</a:t>
            </a:r>
            <a:endParaRPr sz="8400" b="1" i="0" u="sng" strike="noStrike" cap="none" dirty="0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90" name="Google Shape;290;p24"/>
          <p:cNvGraphicFramePr/>
          <p:nvPr>
            <p:extLst>
              <p:ext uri="{D42A27DB-BD31-4B8C-83A1-F6EECF244321}">
                <p14:modId xmlns:p14="http://schemas.microsoft.com/office/powerpoint/2010/main" val="32403788"/>
              </p:ext>
            </p:extLst>
          </p:nvPr>
        </p:nvGraphicFramePr>
        <p:xfrm>
          <a:off x="1574800" y="3036048"/>
          <a:ext cx="20194270" cy="10256620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3366444"/>
                <a:gridCol w="2087323"/>
                <a:gridCol w="2451995"/>
                <a:gridCol w="2288508"/>
              </a:tblGrid>
              <a:tr h="1383148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042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</a:tr>
              <a:tr h="15717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CANTIERE E SICUREZA AMBIENTE DI LAVORO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kumimoji="0" lang="it-IT" sz="5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995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COSTRUZIONE E IMPIANTI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943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TOPOGRAFIA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960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GEOPEDOLOGIA,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ECONOMIA ED ESTIMO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960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TEORIA DELLA COMUNICAZIONE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1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1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1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4774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STRATEGIE DI MARKETING E TECCNICHE DI VENDITA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1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1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1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9605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GRAFICA PUBBLICITARIA E DIGITALE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pSp>
        <p:nvGrpSpPr>
          <p:cNvPr id="300" name="Google Shape;300;p24"/>
          <p:cNvGrpSpPr/>
          <p:nvPr/>
        </p:nvGrpSpPr>
        <p:grpSpPr>
          <a:xfrm>
            <a:off x="21803350" y="5705460"/>
            <a:ext cx="2791666" cy="2875840"/>
            <a:chOff x="0" y="0"/>
            <a:chExt cx="2162251" cy="2183872"/>
          </a:xfrm>
        </p:grpSpPr>
        <p:pic>
          <p:nvPicPr>
            <p:cNvPr id="301" name="Google Shape;301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4"/>
            <p:cNvSpPr/>
            <p:nvPr/>
          </p:nvSpPr>
          <p:spPr>
            <a:xfrm>
              <a:off x="0" y="1605313"/>
              <a:ext cx="2162251" cy="57855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2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 SIAMO</a:t>
            </a: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3">
            <a:alphaModFix/>
          </a:blip>
          <a:srcRect l="17049" r="14699" b="7667"/>
          <a:stretch/>
        </p:blipFill>
        <p:spPr>
          <a:xfrm>
            <a:off x="7557432" y="3092691"/>
            <a:ext cx="10058400" cy="7675419"/>
          </a:xfrm>
          <a:prstGeom prst="ellipse">
            <a:avLst/>
          </a:prstGeom>
          <a:noFill/>
          <a:ln w="269875" cap="rnd" cmpd="sng">
            <a:solidFill>
              <a:srgbClr val="FBA44E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4">
            <a:alphaModFix/>
          </a:blip>
          <a:srcRect l="5720" r="3956" b="14545"/>
          <a:stretch/>
        </p:blipFill>
        <p:spPr>
          <a:xfrm rot="1033115">
            <a:off x="20044766" y="10030286"/>
            <a:ext cx="3233654" cy="305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5">
            <a:alphaModFix/>
          </a:blip>
          <a:srcRect b="13406"/>
          <a:stretch/>
        </p:blipFill>
        <p:spPr>
          <a:xfrm rot="988916">
            <a:off x="3160543" y="7457996"/>
            <a:ext cx="3988853" cy="345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6">
            <a:alphaModFix/>
          </a:blip>
          <a:srcRect l="20622" r="24727" b="22133"/>
          <a:stretch/>
        </p:blipFill>
        <p:spPr>
          <a:xfrm rot="323901">
            <a:off x="9014650" y="-364776"/>
            <a:ext cx="2495060" cy="355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7">
            <a:alphaModFix/>
          </a:blip>
          <a:srcRect b="14924"/>
          <a:stretch/>
        </p:blipFill>
        <p:spPr>
          <a:xfrm>
            <a:off x="15245330" y="226134"/>
            <a:ext cx="3260059" cy="277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8">
            <a:alphaModFix/>
          </a:blip>
          <a:srcRect b="12646"/>
          <a:stretch/>
        </p:blipFill>
        <p:spPr>
          <a:xfrm rot="-453446">
            <a:off x="608667" y="10768110"/>
            <a:ext cx="3123988" cy="272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9">
            <a:alphaModFix/>
          </a:blip>
          <a:srcRect b="14545"/>
          <a:stretch/>
        </p:blipFill>
        <p:spPr>
          <a:xfrm rot="1600865">
            <a:off x="19988033" y="2009251"/>
            <a:ext cx="3902923" cy="333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10">
            <a:alphaModFix/>
          </a:blip>
          <a:srcRect b="22891"/>
          <a:stretch/>
        </p:blipFill>
        <p:spPr>
          <a:xfrm rot="-1129184">
            <a:off x="18019703" y="5774326"/>
            <a:ext cx="4716387" cy="363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11">
            <a:alphaModFix/>
          </a:blip>
          <a:srcRect b="13786"/>
          <a:stretch/>
        </p:blipFill>
        <p:spPr>
          <a:xfrm>
            <a:off x="773889" y="2999666"/>
            <a:ext cx="3844677" cy="33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12">
            <a:alphaModFix/>
          </a:blip>
          <a:srcRect b="19858"/>
          <a:stretch/>
        </p:blipFill>
        <p:spPr>
          <a:xfrm rot="-1765350">
            <a:off x="15589764" y="9897252"/>
            <a:ext cx="3720862" cy="29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13">
            <a:alphaModFix/>
          </a:blip>
          <a:srcRect b="19858"/>
          <a:stretch/>
        </p:blipFill>
        <p:spPr>
          <a:xfrm rot="-336786">
            <a:off x="5238126" y="9620233"/>
            <a:ext cx="5330986" cy="427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14">
            <a:alphaModFix/>
          </a:blip>
          <a:srcRect b="13027"/>
          <a:stretch/>
        </p:blipFill>
        <p:spPr>
          <a:xfrm rot="3529616">
            <a:off x="10809472" y="10861981"/>
            <a:ext cx="3021313" cy="262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574800" y="533400"/>
            <a:ext cx="20607788" cy="2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 dirty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</a:t>
            </a:r>
            <a:r>
              <a:rPr lang="it-IT" sz="8400" b="1" i="0" u="sng" strike="noStrike" cap="none" dirty="0" smtClean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INDIRIZZO TECNOLOGIE DEL LEGNO NELLE COSTRUZIONI</a:t>
            </a:r>
            <a:endParaRPr sz="8400" b="1" i="0" u="sng" strike="noStrike" cap="none" dirty="0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90" name="Google Shape;290;p24"/>
          <p:cNvGraphicFramePr/>
          <p:nvPr>
            <p:extLst>
              <p:ext uri="{D42A27DB-BD31-4B8C-83A1-F6EECF244321}">
                <p14:modId xmlns:p14="http://schemas.microsoft.com/office/powerpoint/2010/main" val="3192184736"/>
              </p:ext>
            </p:extLst>
          </p:nvPr>
        </p:nvGraphicFramePr>
        <p:xfrm>
          <a:off x="1574800" y="3302001"/>
          <a:ext cx="20194270" cy="9838266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3366444"/>
                <a:gridCol w="2087323"/>
                <a:gridCol w="2451995"/>
                <a:gridCol w="2288508"/>
              </a:tblGrid>
              <a:tr h="1744601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2871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</a:tr>
              <a:tr h="19164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CANTIERE E SICUREZA AMBIENTE DI LAVORO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kumimoji="0" lang="it-IT" sz="5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895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COSTRUZIONE E IMPIANTI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1895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TOPOGRAFIA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555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GEOPEDOLOGIA,</a:t>
                      </a:r>
                      <a:r>
                        <a:rPr lang="it-IT" sz="4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ECONOMIA ED ESTIMO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2555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44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TECNOLOGIE DEL LEGNO NELLE COSTRUZIONI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pSp>
        <p:nvGrpSpPr>
          <p:cNvPr id="294" name="Google Shape;294;p24"/>
          <p:cNvGrpSpPr/>
          <p:nvPr/>
        </p:nvGrpSpPr>
        <p:grpSpPr>
          <a:xfrm>
            <a:off x="21769070" y="1909837"/>
            <a:ext cx="2801815" cy="2749060"/>
            <a:chOff x="0" y="-56313"/>
            <a:chExt cx="2162251" cy="2200922"/>
          </a:xfrm>
        </p:grpSpPr>
        <p:pic>
          <p:nvPicPr>
            <p:cNvPr id="295" name="Google Shape;295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125" y="-56313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4"/>
            <p:cNvSpPr/>
            <p:nvPr/>
          </p:nvSpPr>
          <p:spPr>
            <a:xfrm>
              <a:off x="0" y="1545004"/>
              <a:ext cx="2162251" cy="599605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>
            <a:spLocks noGrp="1"/>
          </p:cNvSpPr>
          <p:nvPr>
            <p:ph type="title"/>
          </p:nvPr>
        </p:nvSpPr>
        <p:spPr>
          <a:xfrm>
            <a:off x="1422399" y="-4099664"/>
            <a:ext cx="21513801" cy="556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 dirty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</a:t>
            </a:r>
            <a:r>
              <a:rPr lang="it-IT" sz="8400" b="1" i="0" u="sng" strike="noStrike" cap="none" dirty="0" smtClean="0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INDIRIZZO GEOTECNICO</a:t>
            </a:r>
            <a:endParaRPr sz="8400" b="1" i="0" u="sng" strike="noStrike" cap="none" dirty="0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90" name="Google Shape;290;p24"/>
          <p:cNvGraphicFramePr/>
          <p:nvPr>
            <p:extLst>
              <p:ext uri="{D42A27DB-BD31-4B8C-83A1-F6EECF244321}">
                <p14:modId xmlns:p14="http://schemas.microsoft.com/office/powerpoint/2010/main" val="3708139630"/>
              </p:ext>
            </p:extLst>
          </p:nvPr>
        </p:nvGraphicFramePr>
        <p:xfrm>
          <a:off x="1574800" y="1701255"/>
          <a:ext cx="20228550" cy="11424195"/>
        </p:xfrm>
        <a:graphic>
          <a:graphicData uri="http://schemas.openxmlformats.org/drawingml/2006/table">
            <a:tbl>
              <a:tblPr firstRow="1" bandRow="1">
                <a:noFill/>
                <a:tableStyleId>{AC586C96-3FB9-4B06-85F0-3E4ADE581715}</a:tableStyleId>
              </a:tblPr>
              <a:tblGrid>
                <a:gridCol w="13389134"/>
                <a:gridCol w="2090866"/>
                <a:gridCol w="2456157"/>
                <a:gridCol w="2292393"/>
              </a:tblGrid>
              <a:tr h="2367321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6971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4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 dirty="0" smtClean="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</a:tr>
              <a:tr h="2375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GESTIONE</a:t>
                      </a:r>
                      <a:r>
                        <a:rPr lang="it-IT" sz="5400" b="0" i="0" u="none" strike="noStrike" cap="none" baseline="0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CANTIERE E SICUREZA AMBIENTE DI LAVORO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kumimoji="0" lang="it-IT" sz="5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4708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GEOLOGIA E GEOLOGIA APPLICATA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5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13859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TOPOGRAFIA E COSTRUZIONI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3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  <a:tr h="21270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54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TECNOLOGIA PER LA GESTIONE DEL TERRITORIO E DELL’AMBIENTE</a:t>
                      </a:r>
                      <a:endParaRPr sz="54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5400" u="none" strike="noStrike" cap="none" dirty="0" smtClean="0"/>
                        <a:t>6</a:t>
                      </a:r>
                      <a:endParaRPr sz="5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pSp>
        <p:nvGrpSpPr>
          <p:cNvPr id="303" name="Google Shape;303;p24"/>
          <p:cNvGrpSpPr/>
          <p:nvPr/>
        </p:nvGrpSpPr>
        <p:grpSpPr>
          <a:xfrm>
            <a:off x="21803350" y="7626803"/>
            <a:ext cx="2838559" cy="2877081"/>
            <a:chOff x="0" y="0"/>
            <a:chExt cx="2162251" cy="2176265"/>
          </a:xfrm>
        </p:grpSpPr>
        <p:pic>
          <p:nvPicPr>
            <p:cNvPr id="304" name="Google Shape;304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827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4"/>
            <p:cNvSpPr/>
            <p:nvPr/>
          </p:nvSpPr>
          <p:spPr>
            <a:xfrm>
              <a:off x="0" y="1605312"/>
              <a:ext cx="2162251" cy="570953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7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9"/>
          <p:cNvSpPr txBox="1"/>
          <p:nvPr/>
        </p:nvSpPr>
        <p:spPr>
          <a:xfrm flipH="1">
            <a:off x="641788" y="578761"/>
            <a:ext cx="138634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C2F8"/>
              </a:buClr>
              <a:buSzPts val="8200"/>
              <a:buFont typeface="Helvetica Neue"/>
              <a:buNone/>
            </a:pPr>
            <a:r>
              <a:rPr lang="it-IT" sz="8200" b="1" i="0" u="sng" strike="noStrike" cap="none">
                <a:solidFill>
                  <a:srgbClr val="35C2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ATTIVITÀ DI RECUPERO</a:t>
            </a:r>
            <a:endParaRPr sz="8200" b="1" i="0" u="sng" strike="noStrike" cap="none">
              <a:solidFill>
                <a:srgbClr val="35C2F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29"/>
          <p:cNvSpPr txBox="1"/>
          <p:nvPr/>
        </p:nvSpPr>
        <p:spPr>
          <a:xfrm>
            <a:off x="1270000" y="2190511"/>
            <a:ext cx="11828205" cy="88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C3F8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SPORTELLI HELP </a:t>
            </a:r>
            <a:r>
              <a:rPr lang="it-IT"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attivi durante l’anno e da concordare con l’insegnante</a:t>
            </a:r>
            <a:endParaRPr sz="5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9"/>
          <p:cNvSpPr txBox="1"/>
          <p:nvPr/>
        </p:nvSpPr>
        <p:spPr>
          <a:xfrm>
            <a:off x="13098205" y="3418722"/>
            <a:ext cx="13719629" cy="88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C3F8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CORSI DI RECUPERO </a:t>
            </a:r>
            <a:r>
              <a:rPr lang="it-IT"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termine del secondo periodo</a:t>
            </a:r>
            <a:endParaRPr sz="5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29"/>
          <p:cNvPicPr preferRelativeResize="0"/>
          <p:nvPr/>
        </p:nvPicPr>
        <p:blipFill rotWithShape="1">
          <a:blip r:embed="rId3">
            <a:alphaModFix/>
          </a:blip>
          <a:srcRect b="14545"/>
          <a:stretch/>
        </p:blipFill>
        <p:spPr>
          <a:xfrm rot="-2725494">
            <a:off x="15601685" y="-355307"/>
            <a:ext cx="3770787" cy="32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794" y="5476674"/>
            <a:ext cx="11443109" cy="688159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156"/>
              </a:srgbClr>
            </a:outerShdw>
          </a:effectLst>
        </p:spPr>
      </p:pic>
      <p:pic>
        <p:nvPicPr>
          <p:cNvPr id="460" name="Google Shape;46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4181" y="5476674"/>
            <a:ext cx="10764685" cy="708675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0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57" name="Google Shape;357;p30"/>
          <p:cNvGraphicFramePr/>
          <p:nvPr/>
        </p:nvGraphicFramePr>
        <p:xfrm>
          <a:off x="1269999" y="2209354"/>
          <a:ext cx="19857450" cy="8105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SOSTENIBILE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u="none" strike="noStrike" cap="none" dirty="0" smtClean="0"/>
                        <a:t>COMUNE DI</a:t>
                      </a:r>
                      <a:r>
                        <a:rPr lang="it-IT" sz="2800" u="none" strike="noStrike" cap="none" baseline="0" dirty="0" smtClean="0"/>
                        <a:t> VERONA, ASLL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err="1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 QUOTIDIANO IN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CLASSE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Biennio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AUTOSTIMA 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RELAZIONE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Operatori AULSS 9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Quinte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TECNICO CAT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Collegio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dei Geometri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9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1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64" name="Google Shape;364;p31"/>
          <p:cNvGraphicFramePr/>
          <p:nvPr/>
        </p:nvGraphicFramePr>
        <p:xfrm>
          <a:off x="1269999" y="2209354"/>
          <a:ext cx="19857450" cy="8105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Biennio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OLIMPIADI DELLA MATEMATICA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u="none" strike="noStrike" cap="none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FESTIVAL DELLA LETTERATURA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</a:t>
                      </a:r>
                      <a:r>
                        <a:rPr lang="it-IT" sz="2800" b="1" i="0" u="none" strike="noStrike" cap="none" baseline="0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LABORATORIO SOLLECITAZIONI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VERSO LA PROFESSIONE DEL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TOPOGRAFO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9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2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71" name="Google Shape;371;p32"/>
          <p:cNvGraphicFramePr/>
          <p:nvPr/>
        </p:nvGraphicFramePr>
        <p:xfrm>
          <a:off x="1269999" y="2209354"/>
          <a:ext cx="19857450" cy="9726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u="none" strike="noStrike" cap="none" dirty="0">
                        <a:solidFill>
                          <a:srgbClr val="00588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DOCFA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Agenzia del Territorio della Provincia di Verona Collegio Geometri di Verona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Adige via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acqua Passo Resia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err="1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</a:t>
                      </a: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START APP. 4.0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Biennio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STEAM@ITSCANGRANDE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CANGRANDELIFE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1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2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71" name="Google Shape;371;p32"/>
          <p:cNvGraphicFramePr/>
          <p:nvPr/>
        </p:nvGraphicFramePr>
        <p:xfrm>
          <a:off x="1269999" y="2209354"/>
          <a:ext cx="19857450" cy="9726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u="none" strike="noStrike" cap="none" dirty="0">
                        <a:solidFill>
                          <a:srgbClr val="00588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PLAYS MUSIC 4.0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IN PODCAST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STRUMENTI PER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PROGETTARE: LA FOTOGRAFIA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TEATRO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PALYS CHEES</a:t>
                      </a:r>
                      <a:endParaRPr lang="it-IT"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0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3"/>
          <p:cNvPicPr preferRelativeResize="0"/>
          <p:nvPr/>
        </p:nvPicPr>
        <p:blipFill rotWithShape="1">
          <a:blip r:embed="rId3">
            <a:alphaModFix/>
          </a:blip>
          <a:srcRect b="14335"/>
          <a:stretch/>
        </p:blipFill>
        <p:spPr>
          <a:xfrm rot="1389922">
            <a:off x="21614327" y="2098174"/>
            <a:ext cx="2298569" cy="196907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5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78" name="Google Shape;378;p33"/>
          <p:cNvGraphicFramePr/>
          <p:nvPr/>
        </p:nvGraphicFramePr>
        <p:xfrm>
          <a:off x="1269999" y="2209354"/>
          <a:ext cx="19857450" cy="8105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AUTOCAD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ARCHICAD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REVIT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Certificazione rilasciata da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Autodesk e Graphisoft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ICDL (International Certification of Digital Literacy)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Certificazione riconosciuta a livello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europeo nelle T.I.C.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CERTIFICAZIONI LINGUA INGLESE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Certificazione rilasciata da 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Enti Accreditati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NUOVE TECNOLOGIE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RILIEVO ARCHITETTONICO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1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18bac6ef292_0_6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2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18bac6ef292_0_6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6" cy="139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g18bac6ef292_0_6"/>
          <p:cNvCxnSpPr/>
          <p:nvPr/>
        </p:nvCxnSpPr>
        <p:spPr>
          <a:xfrm>
            <a:off x="556491" y="3678990"/>
            <a:ext cx="23271000" cy="0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96" name="Google Shape;496;g18bac6ef292_0_6"/>
          <p:cNvCxnSpPr/>
          <p:nvPr/>
        </p:nvCxnSpPr>
        <p:spPr>
          <a:xfrm>
            <a:off x="556490" y="10446860"/>
            <a:ext cx="23271000" cy="0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97" name="Google Shape;497;g18bac6ef292_0_6"/>
          <p:cNvSpPr txBox="1"/>
          <p:nvPr/>
        </p:nvSpPr>
        <p:spPr>
          <a:xfrm>
            <a:off x="490209" y="4609507"/>
            <a:ext cx="23403600" cy="6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60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INCONTRO ON-LINE DEDICATO ALLE ESIGENZE SPECIALI</a:t>
            </a:r>
            <a:endParaRPr sz="60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60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48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48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LUNEDI 12 DICEMBRE DALLE 18:30 </a:t>
            </a:r>
            <a:r>
              <a:rPr lang="it-IT" sz="7200" u="sng">
                <a:solidFill>
                  <a:srgbClr val="1155CC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https://meet.google.com/aft-nxwm-wmr</a:t>
            </a: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48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LUNEDI 20 GENNAIO DALLE 18:30 </a:t>
            </a:r>
            <a:r>
              <a:rPr lang="it-IT" sz="7200" u="sng">
                <a:solidFill>
                  <a:srgbClr val="1155CC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https://meet.google.com/dcw-yvmf-cnh</a:t>
            </a: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35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35"/>
          <p:cNvCxnSpPr/>
          <p:nvPr/>
        </p:nvCxnSpPr>
        <p:spPr>
          <a:xfrm>
            <a:off x="556491" y="367899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05" name="Google Shape;505;p35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06" name="Google Shape;506;p35"/>
          <p:cNvSpPr txBox="1"/>
          <p:nvPr/>
        </p:nvSpPr>
        <p:spPr>
          <a:xfrm>
            <a:off x="490209" y="4609507"/>
            <a:ext cx="23403583" cy="617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90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HAI DUBBI??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endParaRPr sz="60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ALZA LA MANO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endParaRPr sz="61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 LA TUA DOMANDA!!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25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7" name="Google Shape;507;p35"/>
          <p:cNvPicPr preferRelativeResize="0"/>
          <p:nvPr/>
        </p:nvPicPr>
        <p:blipFill rotWithShape="1">
          <a:blip r:embed="rId5">
            <a:alphaModFix/>
          </a:blip>
          <a:srcRect b="16192"/>
          <a:stretch/>
        </p:blipFill>
        <p:spPr>
          <a:xfrm rot="2789800">
            <a:off x="18625001" y="6037344"/>
            <a:ext cx="1895260" cy="158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5"/>
          <p:cNvPicPr preferRelativeResize="0"/>
          <p:nvPr/>
        </p:nvPicPr>
        <p:blipFill rotWithShape="1">
          <a:blip r:embed="rId6">
            <a:alphaModFix/>
          </a:blip>
          <a:srcRect b="19598"/>
          <a:stretch/>
        </p:blipFill>
        <p:spPr>
          <a:xfrm>
            <a:off x="17968220" y="4293946"/>
            <a:ext cx="2196839" cy="176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5"/>
          <p:cNvPicPr preferRelativeResize="0"/>
          <p:nvPr/>
        </p:nvPicPr>
        <p:blipFill rotWithShape="1">
          <a:blip r:embed="rId7">
            <a:alphaModFix/>
          </a:blip>
          <a:srcRect b="16502"/>
          <a:stretch/>
        </p:blipFill>
        <p:spPr>
          <a:xfrm>
            <a:off x="21775452" y="7731920"/>
            <a:ext cx="2094277" cy="1748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1269998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0D01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7E0D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ORARIO SETTIMANALE PRE COVID</a:t>
            </a:r>
            <a:endParaRPr sz="8400" b="1" i="0" u="sng" strike="noStrike" cap="none">
              <a:solidFill>
                <a:srgbClr val="7E0D0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48" name="Google Shape;148;p21"/>
          <p:cNvGraphicFramePr/>
          <p:nvPr/>
        </p:nvGraphicFramePr>
        <p:xfrm>
          <a:off x="1269998" y="3506377"/>
          <a:ext cx="21914400" cy="8451675"/>
        </p:xfrm>
        <a:graphic>
          <a:graphicData uri="http://schemas.openxmlformats.org/drawingml/2006/table">
            <a:tbl>
              <a:tblPr firstRow="1" bandRow="1">
                <a:noFill/>
                <a:tableStyleId>{47EB4B89-0C8B-4D99-B108-F4034DD730E3}</a:tableStyleId>
              </a:tblPr>
              <a:tblGrid>
                <a:gridCol w="3652400"/>
                <a:gridCol w="3652400"/>
                <a:gridCol w="3652400"/>
                <a:gridCol w="3652400"/>
                <a:gridCol w="3652400"/>
                <a:gridCol w="3652400"/>
              </a:tblGrid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endParaRPr sz="3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LUN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MAR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MER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GIO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VEN</a:t>
                      </a:r>
                      <a:endParaRPr sz="3600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7:55 – 8:45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8:45 – 9:35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9:35 – 10:25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10:25 – 10:40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10:40 – 11:30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11:30 – 12:20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12:20 – 13:10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13:10– 14:00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7^ ora (solo 1°)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Helvetica Neue"/>
                        <a:buNone/>
                      </a:pP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13027"/>
          <a:stretch/>
        </p:blipFill>
        <p:spPr>
          <a:xfrm>
            <a:off x="20197095" y="536126"/>
            <a:ext cx="2476092" cy="215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6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6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36"/>
          <p:cNvCxnSpPr/>
          <p:nvPr/>
        </p:nvCxnSpPr>
        <p:spPr>
          <a:xfrm>
            <a:off x="556491" y="367899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17" name="Google Shape;517;p36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18" name="Google Shape;518;p36"/>
          <p:cNvSpPr txBox="1"/>
          <p:nvPr/>
        </p:nvSpPr>
        <p:spPr>
          <a:xfrm>
            <a:off x="490209" y="2834107"/>
            <a:ext cx="23403583" cy="617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200"/>
              <a:buFont typeface="Helvetica Neue"/>
              <a:buNone/>
            </a:pPr>
            <a:r>
              <a:rPr lang="it-IT" sz="152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 VEDIAMO PRESTO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25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9" name="Google Shape;519;p36"/>
          <p:cNvPicPr preferRelativeResize="0"/>
          <p:nvPr/>
        </p:nvPicPr>
        <p:blipFill rotWithShape="1">
          <a:blip r:embed="rId5">
            <a:alphaModFix/>
          </a:blip>
          <a:srcRect b="14644"/>
          <a:stretch/>
        </p:blipFill>
        <p:spPr>
          <a:xfrm>
            <a:off x="10262431" y="6726853"/>
            <a:ext cx="3859137" cy="3293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"/>
          <p:cNvSpPr txBox="1"/>
          <p:nvPr/>
        </p:nvSpPr>
        <p:spPr>
          <a:xfrm>
            <a:off x="490209" y="4609508"/>
            <a:ext cx="23403583" cy="490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25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649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OFFERTA FORMATIVA 202</a:t>
            </a:r>
            <a:r>
              <a:rPr lang="it-IT" sz="1725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-202</a:t>
            </a:r>
            <a:r>
              <a:rPr lang="it-IT" sz="1725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1"/>
          <p:cNvCxnSpPr/>
          <p:nvPr/>
        </p:nvCxnSpPr>
        <p:spPr>
          <a:xfrm>
            <a:off x="556490" y="321373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9" name="Google Shape;159;p1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891735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ct val="111111"/>
              <a:buFont typeface="Helvetica Neue"/>
              <a:buNone/>
            </a:pPr>
            <a:r>
              <a:rPr lang="it-IT" sz="8400" b="1" i="0" u="sng" strike="noStrike" cap="none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NOSTRI ALUNNI</a:t>
            </a: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16775723" y="3751219"/>
            <a:ext cx="44313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Helvetica Neue"/>
              <a:buNone/>
            </a:pPr>
            <a:r>
              <a:rPr lang="it-IT" sz="60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Grafico</a:t>
            </a:r>
            <a:endParaRPr sz="6000" b="0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539261" y="3751218"/>
            <a:ext cx="786618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Helvetica Neue"/>
              <a:buNone/>
            </a:pPr>
            <a:r>
              <a:rPr lang="it-IT" sz="60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Geometra</a:t>
            </a:r>
            <a:endParaRPr sz="6000" b="0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5"/>
          <p:cNvSpPr txBox="1">
            <a:spLocks noGrp="1"/>
          </p:cNvSpPr>
          <p:nvPr>
            <p:ph type="body" idx="1"/>
          </p:nvPr>
        </p:nvSpPr>
        <p:spPr>
          <a:xfrm>
            <a:off x="1270000" y="5435266"/>
            <a:ext cx="7874001" cy="698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Materie tecniche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Piacere nel costruire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Piacere nel progettare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Uso del computer e degli strumenti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Guardare con curiosità a ciò che lo circonda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8" name="Google Shape;168;p5"/>
          <p:cNvSpPr txBox="1">
            <a:spLocks noGrp="1"/>
          </p:cNvSpPr>
          <p:nvPr>
            <p:ph type="body" idx="1"/>
          </p:nvPr>
        </p:nvSpPr>
        <p:spPr>
          <a:xfrm>
            <a:off x="16248186" y="5435266"/>
            <a:ext cx="7479322" cy="726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41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Creatività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Voglia di comunicare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Interesse per le nuove forme di comunicazione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Apertura alle nuove tecnologie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Buone doti di socialità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Osservatore</a:t>
            </a:r>
            <a:endParaRPr sz="3600" b="1">
              <a:solidFill>
                <a:schemeClr val="dk1"/>
              </a:solidFill>
            </a:endParaRPr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3600" b="1">
                <a:solidFill>
                  <a:schemeClr val="dk1"/>
                </a:solidFill>
              </a:rPr>
              <a:t>Curiosità</a:t>
            </a:r>
            <a:endParaRPr sz="3600" b="1">
              <a:solidFill>
                <a:schemeClr val="dk1"/>
              </a:solidFill>
            </a:endParaRPr>
          </a:p>
          <a:p>
            <a:pPr marL="558800" lvl="0" indent="-330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8270" y="838200"/>
            <a:ext cx="4764632" cy="620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 b="36291"/>
          <a:stretch/>
        </p:blipFill>
        <p:spPr>
          <a:xfrm>
            <a:off x="467950" y="1190848"/>
            <a:ext cx="23740048" cy="854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15693656" y="1190848"/>
            <a:ext cx="2679405" cy="8617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5000"/>
              <a:buFont typeface="Helvetica Neue"/>
              <a:buNone/>
            </a:pPr>
            <a:r>
              <a:rPr lang="it-IT" sz="5000" b="0" i="0" u="none" strike="noStrike" cap="none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Indirizzo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9191" y="-3593576"/>
            <a:ext cx="25189619" cy="1416916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8"/>
          <p:cNvSpPr txBox="1">
            <a:spLocks noGrp="1"/>
          </p:cNvSpPr>
          <p:nvPr>
            <p:ph type="title"/>
          </p:nvPr>
        </p:nvSpPr>
        <p:spPr>
          <a:xfrm>
            <a:off x="1270000" y="355212"/>
            <a:ext cx="15126510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Costruzioni Ambiente Territorio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8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10714742" cy="507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>
                <a:solidFill>
                  <a:schemeClr val="dk1"/>
                </a:solidFill>
              </a:rPr>
              <a:t>Progettazione architettonica di interni ed esterni</a:t>
            </a:r>
            <a:endParaRPr b="1">
              <a:solidFill>
                <a:schemeClr val="dk1"/>
              </a:solidFill>
            </a:endParaRPr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>
                <a:solidFill>
                  <a:schemeClr val="dk1"/>
                </a:solidFill>
              </a:rPr>
              <a:t>Esecuzione di rilievi topografici e restituzione grafica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3" name="Google Shape;183;p8"/>
          <p:cNvSpPr txBox="1">
            <a:spLocks noGrp="1"/>
          </p:cNvSpPr>
          <p:nvPr>
            <p:ph type="body" idx="3"/>
          </p:nvPr>
        </p:nvSpPr>
        <p:spPr>
          <a:xfrm>
            <a:off x="1270000" y="2475004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20789A"/>
                </a:solidFill>
              </a:rPr>
              <a:t>COMPETENZE</a:t>
            </a:r>
            <a:endParaRPr sz="7200" b="1">
              <a:solidFill>
                <a:srgbClr val="20789A"/>
              </a:solidFill>
            </a:endParaRPr>
          </a:p>
        </p:txBody>
      </p:sp>
      <p:pic>
        <p:nvPicPr>
          <p:cNvPr id="184" name="Google Shape;184;p8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3700" y="799906"/>
            <a:ext cx="1524001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 descr="archcdviewok.jpg"/>
          <p:cNvPicPr preferRelativeResize="0"/>
          <p:nvPr/>
        </p:nvPicPr>
        <p:blipFill rotWithShape="1">
          <a:blip r:embed="rId5">
            <a:alphaModFix/>
          </a:blip>
          <a:srcRect r="16259"/>
          <a:stretch/>
        </p:blipFill>
        <p:spPr>
          <a:xfrm>
            <a:off x="17150459" y="9127473"/>
            <a:ext cx="7233540" cy="51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GPS-RT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8375" y="9127473"/>
            <a:ext cx="9522085" cy="458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 descr="Unknown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54667" y="9127473"/>
            <a:ext cx="8183042" cy="458250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13468563" y="4267200"/>
            <a:ext cx="10084165" cy="507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Char char="•"/>
            </a:pPr>
            <a:r>
              <a:rPr lang="it-IT" sz="4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Valutazione degli immobili</a:t>
            </a:r>
            <a:endParaRPr sz="2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58800" marR="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Char char="•"/>
            </a:pPr>
            <a:r>
              <a:rPr lang="it-IT" sz="4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Scelta dei materiali</a:t>
            </a:r>
            <a:endParaRPr sz="2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9" descr="prodotti-72393-rel4d44955bb2b943d289986cc2d6edead5.jpg"/>
          <p:cNvPicPr preferRelativeResize="0"/>
          <p:nvPr/>
        </p:nvPicPr>
        <p:blipFill rotWithShape="1">
          <a:blip r:embed="rId3">
            <a:alphaModFix/>
          </a:blip>
          <a:srcRect r="14366"/>
          <a:stretch/>
        </p:blipFill>
        <p:spPr>
          <a:xfrm>
            <a:off x="10236394" y="239329"/>
            <a:ext cx="20852505" cy="884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7049" y="8487298"/>
            <a:ext cx="10058400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13019" y="1100282"/>
            <a:ext cx="1524001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9100"/>
              </a:buClr>
              <a:buSzPct val="111111"/>
              <a:buFont typeface="Helvetica Neue"/>
              <a:buNone/>
            </a:pPr>
            <a:r>
              <a:rPr lang="it-IT" sz="8400" b="1" i="0" u="sng" strike="noStrike" cap="none">
                <a:solidFill>
                  <a:srgbClr val="FF9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Tecnologie del legno nelle costruzioni</a:t>
            </a:r>
            <a:endParaRPr sz="8400" b="1" i="0" u="sng" strike="noStrike" cap="none">
              <a:solidFill>
                <a:srgbClr val="FF91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body" idx="1"/>
          </p:nvPr>
        </p:nvSpPr>
        <p:spPr>
          <a:xfrm>
            <a:off x="1269999" y="4267200"/>
            <a:ext cx="10700327" cy="507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Progettazione secondo le tecniche della bioedilizia</a:t>
            </a:r>
            <a:endParaRPr b="1"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Tecnologie del legno</a:t>
            </a:r>
            <a:endParaRPr b="1"/>
          </a:p>
        </p:txBody>
      </p:sp>
      <p:pic>
        <p:nvPicPr>
          <p:cNvPr id="198" name="Google Shape;198;p9" descr="holzius_cover.png"/>
          <p:cNvPicPr preferRelativeResize="0"/>
          <p:nvPr/>
        </p:nvPicPr>
        <p:blipFill rotWithShape="1">
          <a:blip r:embed="rId6">
            <a:alphaModFix/>
          </a:blip>
          <a:srcRect r="13029"/>
          <a:stretch/>
        </p:blipFill>
        <p:spPr>
          <a:xfrm>
            <a:off x="-2400355" y="8480919"/>
            <a:ext cx="10346125" cy="611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unnamed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86731" y="8480919"/>
            <a:ext cx="9497268" cy="523508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>
            <a:spLocks noGrp="1"/>
          </p:cNvSpPr>
          <p:nvPr>
            <p:ph type="body" idx="3"/>
          </p:nvPr>
        </p:nvSpPr>
        <p:spPr>
          <a:xfrm>
            <a:off x="1270000" y="2727851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FF9904"/>
                </a:solidFill>
              </a:rPr>
              <a:t>COMPETENZE</a:t>
            </a:r>
            <a:endParaRPr sz="7200" b="1">
              <a:solidFill>
                <a:srgbClr val="FF990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 descr="pexels-pixabay-2762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00" y="1"/>
            <a:ext cx="13572318" cy="9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91422" y="1035141"/>
            <a:ext cx="1524001" cy="15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30D45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630D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 degli interni</a:t>
            </a:r>
            <a:endParaRPr sz="8400" b="1" i="0" u="sng" strike="noStrike" cap="none">
              <a:solidFill>
                <a:srgbClr val="630D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10"/>
          <p:cNvSpPr txBox="1">
            <a:spLocks noGrp="1"/>
          </p:cNvSpPr>
          <p:nvPr>
            <p:ph type="body" idx="1"/>
          </p:nvPr>
        </p:nvSpPr>
        <p:spPr>
          <a:xfrm>
            <a:off x="1270000" y="5276471"/>
            <a:ext cx="6520657" cy="718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/>
              <a:t>Progettazione</a:t>
            </a:r>
            <a:r>
              <a:rPr lang="it-IT"/>
              <a:t> </a:t>
            </a:r>
            <a:endParaRPr/>
          </a:p>
          <a:p>
            <a:pPr marL="558800" lvl="0" indent="-2540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None/>
            </a:pPr>
            <a:endParaRPr/>
          </a:p>
          <a:p>
            <a:pPr marL="558800" lvl="0" indent="-2540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None/>
            </a:pPr>
            <a:endParaRPr/>
          </a:p>
          <a:p>
            <a:pPr marL="558800" lvl="0" indent="-2540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None/>
            </a:pP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Char char="•"/>
            </a:pPr>
            <a:r>
              <a:rPr lang="it-IT" b="1">
                <a:solidFill>
                  <a:srgbClr val="97185C"/>
                </a:solidFill>
              </a:rPr>
              <a:t>Relazioni con aziende</a:t>
            </a:r>
            <a:r>
              <a:rPr lang="it-IT" b="1"/>
              <a:t> del settore</a:t>
            </a:r>
            <a:endParaRPr b="1"/>
          </a:p>
        </p:txBody>
      </p:sp>
      <p:sp>
        <p:nvSpPr>
          <p:cNvPr id="209" name="Google Shape;209;p10"/>
          <p:cNvSpPr txBox="1"/>
          <p:nvPr/>
        </p:nvSpPr>
        <p:spPr>
          <a:xfrm>
            <a:off x="8704033" y="3647338"/>
            <a:ext cx="7478076" cy="507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10000"/>
          </a:bodyPr>
          <a:lstStyle/>
          <a:p>
            <a:pPr marL="685800" marR="0" lvl="0" indent="-685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•"/>
            </a:pPr>
            <a:r>
              <a:rPr lang="it-IT" sz="4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elementi di arredo</a:t>
            </a:r>
            <a:endParaRPr sz="2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•"/>
            </a:pPr>
            <a:r>
              <a:rPr lang="it-IT" sz="4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•"/>
            </a:pPr>
            <a:r>
              <a:rPr lang="it-IT" sz="4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(attenzione agli </a:t>
            </a:r>
            <a:r>
              <a:rPr lang="it-IT" sz="4800" b="1" i="0" u="none" strike="noStrike" cap="none">
                <a:solidFill>
                  <a:srgbClr val="97185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arredi</a:t>
            </a:r>
            <a:r>
              <a:rPr lang="it-IT" sz="4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ed </a:t>
            </a:r>
            <a:r>
              <a:rPr lang="it-IT" sz="4800" b="1" i="0" u="none" strike="noStrike" cap="none">
                <a:solidFill>
                  <a:srgbClr val="97185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aspetti cromatici</a:t>
            </a:r>
            <a:r>
              <a:rPr lang="it-IT" sz="4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ed </a:t>
            </a:r>
            <a:r>
              <a:rPr lang="it-IT" sz="4800" b="1" i="0" u="none" strike="noStrike" cap="none">
                <a:solidFill>
                  <a:srgbClr val="97185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illuminotecnici</a:t>
            </a:r>
            <a:r>
              <a:rPr lang="it-IT" sz="4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8119091" y="3556578"/>
            <a:ext cx="677754" cy="52667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559" y="0"/>
                </a:moveTo>
                <a:lnTo>
                  <a:pt x="7990" y="0"/>
                </a:lnTo>
                <a:lnTo>
                  <a:pt x="7990" y="8416"/>
                </a:lnTo>
                <a:lnTo>
                  <a:pt x="0" y="9444"/>
                </a:lnTo>
                <a:lnTo>
                  <a:pt x="8773" y="10573"/>
                </a:lnTo>
                <a:lnTo>
                  <a:pt x="8773" y="21600"/>
                </a:ln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1" name="Google Shape;211;p10" descr="Armadi_LCM_25-e156881990668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10000" y="9067554"/>
            <a:ext cx="7912249" cy="464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 descr="eames_dsw_baby_pin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68696" y="9067554"/>
            <a:ext cx="4648447" cy="464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 descr="b_prodotti-94837-rel20def874.jpg"/>
          <p:cNvPicPr preferRelativeResize="0"/>
          <p:nvPr/>
        </p:nvPicPr>
        <p:blipFill rotWithShape="1">
          <a:blip r:embed="rId7">
            <a:alphaModFix/>
          </a:blip>
          <a:srcRect l="22424" r="24023"/>
          <a:stretch/>
        </p:blipFill>
        <p:spPr>
          <a:xfrm>
            <a:off x="8534268" y="9488709"/>
            <a:ext cx="3014388" cy="42218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0"/>
          <p:cNvSpPr txBox="1">
            <a:spLocks noGrp="1"/>
          </p:cNvSpPr>
          <p:nvPr>
            <p:ph type="body" idx="3"/>
          </p:nvPr>
        </p:nvSpPr>
        <p:spPr>
          <a:xfrm>
            <a:off x="1270000" y="2585840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7A1A56"/>
                </a:solidFill>
              </a:rPr>
              <a:t>COMPETENZE</a:t>
            </a:r>
            <a:endParaRPr sz="7200" b="1">
              <a:solidFill>
                <a:srgbClr val="7A1A5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1120</Words>
  <Application>Microsoft Office PowerPoint</Application>
  <PresentationFormat>Personalizzato</PresentationFormat>
  <Paragraphs>485</Paragraphs>
  <Slides>30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Helvetica Neue</vt:lpstr>
      <vt:lpstr>Helvetica</vt:lpstr>
      <vt:lpstr>31_ColorGradientLight</vt:lpstr>
      <vt:lpstr>Presentazione standard di PowerPoint</vt:lpstr>
      <vt:lpstr>CHI SIAMO</vt:lpstr>
      <vt:lpstr>ORARIO SETTIMANALE PRE COVID</vt:lpstr>
      <vt:lpstr>Presentazione standard di PowerPoint</vt:lpstr>
      <vt:lpstr>I NOSTRI ALUNNI</vt:lpstr>
      <vt:lpstr>Presentazione standard di PowerPoint</vt:lpstr>
      <vt:lpstr>Costruzioni Ambiente Territorio</vt:lpstr>
      <vt:lpstr>Tecnologie del legno nelle costruzioni</vt:lpstr>
      <vt:lpstr>Design degli interni</vt:lpstr>
      <vt:lpstr>Efficienza energetica</vt:lpstr>
      <vt:lpstr>Geotecnico</vt:lpstr>
      <vt:lpstr>Digital e Marketing</vt:lpstr>
      <vt:lpstr>E al termine del quinquennio?</vt:lpstr>
      <vt:lpstr>E al termine del quinquennio?</vt:lpstr>
      <vt:lpstr>MATERIE COMUNI AGLI INDIRIZZI</vt:lpstr>
      <vt:lpstr>MATERIE DI INDIRIZZO CAT</vt:lpstr>
      <vt:lpstr>MATERIE DI INDIRIZZO EFFICIENZA ENERGETICA</vt:lpstr>
      <vt:lpstr>MATERIE DI INDIRIZZO ITERIOR DESIGN</vt:lpstr>
      <vt:lpstr>MATERIE DI INDIRIZZO DIGITAL E MARKETING</vt:lpstr>
      <vt:lpstr>MATERIE DI INDIRIZZO TECNOLOGIE DEL LEGNO NELLE COSTRUZIONI</vt:lpstr>
      <vt:lpstr>MATERIE DI INDIRIZZO GEOTECNICO</vt:lpstr>
      <vt:lpstr>Presentazione standard di PowerPoint</vt:lpstr>
      <vt:lpstr>PROGETTI CURRICOLARI ED EXTRACURRICOLARI</vt:lpstr>
      <vt:lpstr>PROGETTI CURRICOLARI ED EXTRACURRICOLARI</vt:lpstr>
      <vt:lpstr>PROGETTI CURRICOLARI ED EXTRACURRICOLARI</vt:lpstr>
      <vt:lpstr>PROGETTI CURRICOLARI ED EXTRACURRICOLARI</vt:lpstr>
      <vt:lpstr>PROGETTI EXTRACURRICOLARI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Gianluca Sica</cp:lastModifiedBy>
  <cp:revision>6</cp:revision>
  <dcterms:modified xsi:type="dcterms:W3CDTF">2022-11-25T11:32:42Z</dcterms:modified>
</cp:coreProperties>
</file>